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m4a" ContentType="audio/mp4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727" r:id="rId3"/>
    <p:sldId id="850" r:id="rId4"/>
    <p:sldId id="876" r:id="rId5"/>
    <p:sldId id="877" r:id="rId6"/>
    <p:sldId id="878" r:id="rId7"/>
    <p:sldId id="879" r:id="rId8"/>
    <p:sldId id="880" r:id="rId9"/>
    <p:sldId id="881" r:id="rId10"/>
    <p:sldId id="882" r:id="rId11"/>
    <p:sldId id="883" r:id="rId12"/>
    <p:sldId id="884" r:id="rId13"/>
    <p:sldId id="885" r:id="rId14"/>
    <p:sldId id="886" r:id="rId15"/>
    <p:sldId id="887" r:id="rId16"/>
    <p:sldId id="889" r:id="rId17"/>
    <p:sldId id="890" r:id="rId18"/>
    <p:sldId id="891" r:id="rId19"/>
    <p:sldId id="888" r:id="rId20"/>
    <p:sldId id="892" r:id="rId21"/>
    <p:sldId id="893" r:id="rId22"/>
    <p:sldId id="894" r:id="rId23"/>
    <p:sldId id="895" r:id="rId24"/>
    <p:sldId id="798" r:id="rId25"/>
  </p:sldIdLst>
  <p:sldSz cx="9144000" cy="6858000" type="screen4x3"/>
  <p:notesSz cx="6761163" cy="99425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rgbClr val="FF0000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2400" b="1" kern="1200">
        <a:solidFill>
          <a:srgbClr val="FF0000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2400" b="1" kern="1200">
        <a:solidFill>
          <a:srgbClr val="FF0000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2400" b="1" kern="1200">
        <a:solidFill>
          <a:srgbClr val="FF0000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2400" b="1" kern="1200">
        <a:solidFill>
          <a:srgbClr val="FF0000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>
          <p15:clr>
            <a:srgbClr val="A4A3A4"/>
          </p15:clr>
        </p15:guide>
        <p15:guide id="2" pos="213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540FF"/>
    <a:srgbClr val="003399"/>
    <a:srgbClr val="99FF66"/>
    <a:srgbClr val="FFFF99"/>
    <a:srgbClr val="FFFFCC"/>
    <a:srgbClr val="FFCCCC"/>
    <a:srgbClr val="CCECFF"/>
    <a:srgbClr val="CCFF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7" autoAdjust="0"/>
    <p:restoredTop sz="84004" autoAdjust="0"/>
  </p:normalViewPr>
  <p:slideViewPr>
    <p:cSldViewPr>
      <p:cViewPr varScale="1">
        <p:scale>
          <a:sx n="74" d="100"/>
          <a:sy n="74" d="100"/>
        </p:scale>
        <p:origin x="90" y="2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880" y="-108"/>
      </p:cViewPr>
      <p:guideLst>
        <p:guide orient="horz" pos="3132"/>
        <p:guide pos="213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7674AE6-010A-43F4-B2B2-E988F8C04DBE}" type="datetimeFigureOut">
              <a:rPr lang="zh-CN" altLang="en-US"/>
              <a:pPr>
                <a:defRPr/>
              </a:pPr>
              <a:t>2020/8/4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950E6F-16CF-44FB-86BB-00CF59872B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138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9FF7255-6641-47B8-8730-91BCB0E45CE3}" type="datetimeFigureOut">
              <a:rPr lang="zh-CN" altLang="en-US"/>
              <a:pPr>
                <a:defRPr/>
              </a:pPr>
              <a:t>2020/8/4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65243B-F462-4D7D-9C5B-59100CB18E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9580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65243B-F462-4D7D-9C5B-59100CB18E14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023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183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865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E84C4-3F9F-4815-9AAD-E35AFA930B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7593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725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12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0600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50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6139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77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9E84C4-3F9F-4815-9AAD-E35AFA930BE3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8713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7238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E84C4-3F9F-4815-9AAD-E35AFA930B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044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165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98525" y="747713"/>
            <a:ext cx="4964113" cy="3724275"/>
          </a:xfrm>
          <a:solidFill>
            <a:srgbClr val="FFFFFF"/>
          </a:solidFill>
          <a:ln cap="flat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65243B-F462-4D7D-9C5B-59100CB18E14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71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12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8517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835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9E84C4-3F9F-4815-9AAD-E35AFA930B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078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2813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5243B-F462-4D7D-9C5B-59100CB18E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76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9" descr="图片2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246F7-F18A-439C-B897-9ACD37DA0A06}" type="datetimeFigureOut">
              <a:rPr lang="zh-CN" altLang="en-US"/>
              <a:pPr>
                <a:defRPr/>
              </a:pPr>
              <a:t>2020/8/4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6E484-A8A5-43C2-8C58-85B4948562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CC056-57E3-43AA-8D5F-0CFCD3D6D076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E1682-C06B-4781-85C4-45DF7B8511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82D16-09D3-4A56-B1DA-EBBDDA59FABF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0BA7B-2AAF-488C-B003-B053C44A02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67804-7B67-4297-AA44-F0BF6FEA2346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054F5-7E1A-4DF4-B055-B0EE2EA1CA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01D64B-B08B-4C62-BDF2-51D523AE3619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E8F250-BDBF-4669-98ED-BA12AF9EA9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E86E07-08FA-41D6-A187-10AB3189DDA0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08419-2190-42CF-86FB-3251DB942DC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7805D-7E13-41C5-986E-E6987D336E6B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FC04F-AC30-45B1-9DC9-AB090C84D2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8" descr="无标题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334125"/>
            <a:ext cx="914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9" descr="图片1.jp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6334125"/>
            <a:ext cx="49323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0">
                <a:solidFill>
                  <a:srgbClr val="376092"/>
                </a:solidFill>
                <a:latin typeface="华文彩云" pitchFamily="2" charset="-122"/>
                <a:ea typeface="华文彩云" pitchFamily="2" charset="-122"/>
              </a:rPr>
              <a:t>  Southwest</a:t>
            </a:r>
            <a:r>
              <a:rPr lang="zh-CN" altLang="en-US" sz="2800" b="0">
                <a:solidFill>
                  <a:srgbClr val="376092"/>
                </a:solidFill>
                <a:latin typeface="华文彩云" pitchFamily="2" charset="-122"/>
                <a:ea typeface="华文彩云" pitchFamily="2" charset="-122"/>
              </a:rPr>
              <a:t> </a:t>
            </a:r>
            <a:r>
              <a:rPr lang="en-US" altLang="zh-CN" sz="2800" b="0">
                <a:solidFill>
                  <a:srgbClr val="376092"/>
                </a:solidFill>
                <a:latin typeface="华文彩云" pitchFamily="2" charset="-122"/>
                <a:ea typeface="华文彩云" pitchFamily="2" charset="-122"/>
              </a:rPr>
              <a:t>Jiaotong University</a:t>
            </a:r>
            <a:endParaRPr lang="zh-CN" altLang="en-US" sz="2800" b="0">
              <a:solidFill>
                <a:srgbClr val="376092"/>
              </a:solidFill>
              <a:latin typeface="华文彩云" pitchFamily="2" charset="-122"/>
              <a:ea typeface="华文彩云" pitchFamily="2" charset="-122"/>
            </a:endParaRPr>
          </a:p>
        </p:txBody>
      </p:sp>
      <p:pic>
        <p:nvPicPr>
          <p:cNvPr id="6" name="图片 11" descr="图片3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9238" y="5783263"/>
            <a:ext cx="128587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3995738" y="6357938"/>
            <a:ext cx="2133600" cy="365125"/>
          </a:xfrm>
        </p:spPr>
        <p:txBody>
          <a:bodyPr/>
          <a:lstStyle>
            <a:lvl1pPr algn="ctr">
              <a:defRPr>
                <a:solidFill>
                  <a:srgbClr val="00B0F0"/>
                </a:solidFill>
              </a:defRPr>
            </a:lvl1pPr>
          </a:lstStyle>
          <a:p>
            <a:pPr>
              <a:defRPr/>
            </a:pPr>
            <a:fld id="{AFBEFA5F-E32C-42D5-BC59-36CCF3F29DDA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9031B-1F03-4B3D-A789-90C4AFD13C61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6FEF79-1EC2-4901-A1D7-0793BE8D63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3AC55-E529-4236-972F-0F809F143C2B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DAB4E-FB9A-4C28-80CC-C406EDD5BC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7DDAA-3813-4747-9E7F-9C070089EE24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93CB22-CC17-4BBA-8576-53A3AF79D4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7" descr="图片1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3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F3B4840-1B0F-4BFF-B646-9D25D66D45FA}" type="datetimeFigureOut">
              <a:rPr lang="zh-CN" altLang="en-US"/>
              <a:pPr>
                <a:defRPr/>
              </a:pPr>
              <a:t>2020/8/4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0437081-8244-4AE7-9107-F58757493C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4344" name="图片 8" descr="11.pn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97825" y="5761038"/>
            <a:ext cx="1146175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358" r:id="rId1"/>
    <p:sldLayoutId id="2147485340" r:id="rId2"/>
    <p:sldLayoutId id="2147485341" r:id="rId3"/>
    <p:sldLayoutId id="2147485342" r:id="rId4"/>
    <p:sldLayoutId id="2147485343" r:id="rId5"/>
    <p:sldLayoutId id="2147485359" r:id="rId6"/>
    <p:sldLayoutId id="2147485344" r:id="rId7"/>
    <p:sldLayoutId id="2147485345" r:id="rId8"/>
    <p:sldLayoutId id="2147485346" r:id="rId9"/>
    <p:sldLayoutId id="2147485347" r:id="rId10"/>
    <p:sldLayoutId id="2147485348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audio" Target="../media/media10.m4a"/><Relationship Id="rId7" Type="http://schemas.openxmlformats.org/officeDocument/2006/relationships/image" Target="../media/image17.wmf"/><Relationship Id="rId2" Type="http://schemas.microsoft.com/office/2007/relationships/media" Target="../media/media10.m4a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audio" Target="../media/media11.m4a"/><Relationship Id="rId7" Type="http://schemas.openxmlformats.org/officeDocument/2006/relationships/image" Target="../media/image19.wmf"/><Relationship Id="rId12" Type="http://schemas.openxmlformats.org/officeDocument/2006/relationships/image" Target="../media/image8.png"/><Relationship Id="rId2" Type="http://schemas.microsoft.com/office/2007/relationships/media" Target="../media/media11.m4a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1.wmf"/><Relationship Id="rId5" Type="http://schemas.openxmlformats.org/officeDocument/2006/relationships/notesSlide" Target="../notesSlides/notesSlide11.xml"/><Relationship Id="rId10" Type="http://schemas.openxmlformats.org/officeDocument/2006/relationships/oleObject" Target="../embeddings/oleObject9.bin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audio" Target="../media/media12.m4a"/><Relationship Id="rId7" Type="http://schemas.openxmlformats.org/officeDocument/2006/relationships/image" Target="../media/image22.wmf"/><Relationship Id="rId2" Type="http://schemas.microsoft.com/office/2007/relationships/media" Target="../media/media12.m4a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2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6.m4a"/><Relationship Id="rId7" Type="http://schemas.openxmlformats.org/officeDocument/2006/relationships/image" Target="../media/image14.emf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audio" Target="../media/media8.m4a"/><Relationship Id="rId7" Type="http://schemas.openxmlformats.org/officeDocument/2006/relationships/image" Target="../media/image15.wmf"/><Relationship Id="rId2" Type="http://schemas.microsoft.com/office/2007/relationships/media" Target="../media/media8.m4a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9.m4a"/><Relationship Id="rId7" Type="http://schemas.openxmlformats.org/officeDocument/2006/relationships/image" Target="../media/image16.wmf"/><Relationship Id="rId2" Type="http://schemas.microsoft.com/office/2007/relationships/media" Target="../media/media9.m4a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432540" cy="1470025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25000"/>
              </a:spcBef>
              <a:defRPr/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基于邻域多核学习的后融合多视图聚类算法</a:t>
            </a:r>
            <a:endParaRPr lang="zh-CN" altLang="en-US" sz="3600" b="1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副标题 2"/>
          <p:cNvSpPr>
            <a:spLocks noGrp="1"/>
          </p:cNvSpPr>
          <p:nvPr>
            <p:ph type="subTitle" idx="1"/>
          </p:nvPr>
        </p:nvSpPr>
        <p:spPr>
          <a:xfrm>
            <a:off x="1259632" y="3392996"/>
            <a:ext cx="6890784" cy="564468"/>
          </a:xfrm>
        </p:spPr>
        <p:txBody>
          <a:bodyPr/>
          <a:lstStyle/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夏冬雪</a:t>
            </a:r>
            <a:r>
              <a:rPr lang="en-US" altLang="zh-CN" b="1" baseline="30000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1</a:t>
            </a:r>
            <a:r>
              <a:rPr lang="zh-CN" altLang="en-US" b="1" baseline="30000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b="1" baseline="30000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2</a:t>
            </a:r>
            <a:r>
              <a:rPr lang="zh-CN" altLang="en-US" b="1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，杨燕</a:t>
            </a:r>
            <a:r>
              <a:rPr lang="en-US" altLang="zh-CN" b="1" baseline="30000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1</a:t>
            </a:r>
            <a:r>
              <a:rPr lang="zh-CN" altLang="en-US" b="1" baseline="30000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*</a:t>
            </a:r>
            <a:r>
              <a:rPr lang="zh-CN" altLang="en-US" b="1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，王浩</a:t>
            </a:r>
            <a:r>
              <a:rPr lang="en-US" altLang="zh-CN" b="1" baseline="30000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1</a:t>
            </a:r>
            <a:r>
              <a:rPr lang="zh-CN" altLang="en-US" b="1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，阳树洪</a:t>
            </a:r>
            <a:r>
              <a:rPr lang="en-US" altLang="zh-CN" b="1" baseline="30000" dirty="0" smtClean="0">
                <a:solidFill>
                  <a:srgbClr val="000099"/>
                </a:solidFill>
                <a:latin typeface="华文中宋" pitchFamily="2" charset="-122"/>
                <a:ea typeface="华文中宋" pitchFamily="2" charset="-122"/>
              </a:rPr>
              <a:t>2</a:t>
            </a:r>
            <a:r>
              <a:rPr lang="zh-CN" altLang="en-US" b="1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            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endParaRPr lang="en-US" altLang="zh-CN" sz="2400" b="1" dirty="0" smtClean="0">
              <a:solidFill>
                <a:schemeClr val="accent1">
                  <a:lumMod val="50000"/>
                </a:schemeClr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华文中宋" pitchFamily="2" charset="-122"/>
              <a:ea typeface="华文中宋" pitchFamily="2" charset="-122"/>
            </a:endParaRP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 smtClean="0"/>
          </a:p>
        </p:txBody>
      </p:sp>
      <p:sp>
        <p:nvSpPr>
          <p:cNvPr id="32772" name="Rectangle 7"/>
          <p:cNvSpPr>
            <a:spLocks noChangeArrowheads="1"/>
          </p:cNvSpPr>
          <p:nvPr/>
        </p:nvSpPr>
        <p:spPr bwMode="auto">
          <a:xfrm>
            <a:off x="1700948" y="649001"/>
            <a:ext cx="6030644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003399"/>
                </a:solidFill>
              </a:rPr>
              <a:t>中国数据挖掘大会</a:t>
            </a:r>
            <a:r>
              <a:rPr lang="en-US" altLang="zh-CN" sz="2800" dirty="0" smtClean="0">
                <a:solidFill>
                  <a:srgbClr val="003399"/>
                </a:solidFill>
              </a:rPr>
              <a:t>CCDM2020</a:t>
            </a:r>
          </a:p>
          <a:p>
            <a:pPr marL="342900" indent="-342900" algn="ctr" eaLnBrk="0" hangingPunct="0">
              <a:lnSpc>
                <a:spcPct val="90000"/>
              </a:lnSpc>
              <a:spcBef>
                <a:spcPct val="20000"/>
              </a:spcBef>
            </a:pPr>
            <a:r>
              <a:rPr lang="zh-CN" altLang="en-US" sz="2800" dirty="0" smtClean="0">
                <a:solidFill>
                  <a:srgbClr val="003399"/>
                </a:solidFill>
              </a:rPr>
              <a:t>录用论文汇报</a:t>
            </a:r>
            <a:endParaRPr lang="zh-CN" altLang="en-US" sz="2800" dirty="0">
              <a:solidFill>
                <a:srgbClr val="003399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9" y="8620"/>
            <a:ext cx="2876191" cy="714286"/>
          </a:xfrm>
          <a:prstGeom prst="rect">
            <a:avLst/>
          </a:prstGeom>
        </p:spPr>
      </p:pic>
      <p:sp>
        <p:nvSpPr>
          <p:cNvPr id="6" name="副标题 2"/>
          <p:cNvSpPr txBox="1">
            <a:spLocks/>
          </p:cNvSpPr>
          <p:nvPr/>
        </p:nvSpPr>
        <p:spPr bwMode="auto">
          <a:xfrm>
            <a:off x="1540908" y="4655566"/>
            <a:ext cx="6350724" cy="1041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CN" sz="2000" b="1" baseline="30000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1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（西南交通大学信息科学与技术学院）</a:t>
            </a:r>
            <a:endParaRPr lang="en-US" altLang="zh-CN" sz="2000" b="1" dirty="0" smtClean="0">
              <a:solidFill>
                <a:schemeClr val="accent1">
                  <a:lumMod val="50000"/>
                </a:schemeClr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CN" sz="2000" b="1" baseline="30000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2</a:t>
            </a:r>
            <a:r>
              <a:rPr lang="zh-CN" altLang="en-US" sz="2000" b="1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（广西科技大学计算机科学与通信工程学院）</a:t>
            </a:r>
            <a:endParaRPr lang="en-US" altLang="zh-CN" sz="2000" b="1" dirty="0" smtClean="0">
              <a:solidFill>
                <a:schemeClr val="accent1">
                  <a:lumMod val="50000"/>
                </a:schemeClr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endParaRPr lang="en-US" altLang="zh-CN" sz="2000" b="1" dirty="0" smtClean="0">
              <a:solidFill>
                <a:schemeClr val="accent1">
                  <a:lumMod val="50000"/>
                </a:schemeClr>
              </a:solidFill>
              <a:latin typeface="华文中宋" pitchFamily="2" charset="-122"/>
              <a:ea typeface="华文中宋" pitchFamily="2" charset="-122"/>
            </a:endParaRPr>
          </a:p>
          <a:p>
            <a:pPr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2020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年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8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月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18</a:t>
            </a:r>
            <a:r>
              <a:rPr lang="zh-CN" altLang="en-US" sz="2400" b="1" dirty="0" smtClean="0">
                <a:solidFill>
                  <a:schemeClr val="accent1">
                    <a:lumMod val="50000"/>
                  </a:schemeClr>
                </a:solidFill>
                <a:latin typeface="华文中宋" pitchFamily="2" charset="-122"/>
                <a:ea typeface="华文中宋" pitchFamily="2" charset="-122"/>
              </a:rPr>
              <a:t>日</a:t>
            </a:r>
            <a:endParaRPr lang="en-US" altLang="zh-CN" sz="2400" b="0" dirty="0" smtClean="0">
              <a:solidFill>
                <a:schemeClr val="accent1">
                  <a:lumMod val="50000"/>
                </a:schemeClr>
              </a:solidFill>
              <a:latin typeface="华文中宋" pitchFamily="2" charset="-122"/>
              <a:ea typeface="华文中宋" pitchFamily="2" charset="-122"/>
            </a:endParaRPr>
          </a:p>
          <a:p>
            <a:pPr>
              <a:defRPr/>
            </a:pPr>
            <a:endParaRPr lang="en-US" altLang="zh-CN" b="0" dirty="0" smtClean="0"/>
          </a:p>
          <a:p>
            <a:pPr>
              <a:defRPr/>
            </a:pPr>
            <a:endParaRPr lang="zh-CN" altLang="en-US" b="0" dirty="0" smtClean="0"/>
          </a:p>
        </p:txBody>
      </p:sp>
      <p:pic>
        <p:nvPicPr>
          <p:cNvPr id="14" name="音频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256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559210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2.2 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低</a:t>
            </a:r>
            <a:r>
              <a:rPr lang="zh-CN" altLang="en-US" sz="28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秩约束的单视图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聚类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19572" y="14847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992380" y="204228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(5)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151620" y="1652261"/>
            <a:ext cx="1515127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706668"/>
              </p:ext>
            </p:extLst>
          </p:nvPr>
        </p:nvGraphicFramePr>
        <p:xfrm>
          <a:off x="1136854" y="1642592"/>
          <a:ext cx="6057922" cy="1632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8" name="Equation" r:id="rId6" imgW="2082800" imgH="558800" progId="Equation.DSMT4">
                  <p:embed/>
                </p:oleObj>
              </mc:Choice>
              <mc:Fallback>
                <p:oleObj name="Equation" r:id="rId6" imgW="2082800" imgH="558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854" y="1642592"/>
                        <a:ext cx="6057922" cy="16320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7884368" y="4182046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(7)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71600" y="335886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877824"/>
              </p:ext>
            </p:extLst>
          </p:nvPr>
        </p:nvGraphicFramePr>
        <p:xfrm>
          <a:off x="1403648" y="3677193"/>
          <a:ext cx="5802555" cy="1342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Equation" r:id="rId8" imgW="2425700" imgH="558800" progId="Equation.DSMT4">
                  <p:embed/>
                </p:oleObj>
              </mc:Choice>
              <mc:Fallback>
                <p:oleObj name="Equation" r:id="rId8" imgW="2425700" imgH="558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3677193"/>
                        <a:ext cx="5802555" cy="1342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0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11"/>
    </mc:Choice>
    <mc:Fallback xmlns="">
      <p:transition spd="slow" advTm="42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16816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2.3 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8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谱旋转的后融合多视图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聚类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35696" y="1402238"/>
            <a:ext cx="116680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151620" y="1412776"/>
            <a:ext cx="7395638" cy="982414"/>
            <a:chOff x="1336446" y="2960688"/>
            <a:chExt cx="7395638" cy="982414"/>
          </a:xfrm>
        </p:grpSpPr>
        <p:sp>
          <p:nvSpPr>
            <p:cNvPr id="19" name="文本框 18"/>
            <p:cNvSpPr txBox="1"/>
            <p:nvPr/>
          </p:nvSpPr>
          <p:spPr>
            <a:xfrm>
              <a:off x="8068120" y="3154584"/>
              <a:ext cx="6639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rPr>
                <a:t>(t3)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graphicFrame>
          <p:nvGraphicFramePr>
            <p:cNvPr id="21" name="对象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1514778"/>
                </p:ext>
              </p:extLst>
            </p:nvPr>
          </p:nvGraphicFramePr>
          <p:xfrm>
            <a:off x="1336446" y="2996952"/>
            <a:ext cx="2035175" cy="946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1" name="Equation" r:id="rId6" imgW="850680" imgH="393480" progId="Equation.DSMT4">
                    <p:embed/>
                  </p:oleObj>
                </mc:Choice>
                <mc:Fallback>
                  <p:oleObj name="Equation" r:id="rId6" imgW="850680" imgH="393480" progId="Equation.DSMT4">
                    <p:embed/>
                    <p:pic>
                      <p:nvPicPr>
                        <p:cNvPr id="20" name="对象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6446" y="2996952"/>
                          <a:ext cx="2035175" cy="9461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3653736"/>
                </p:ext>
              </p:extLst>
            </p:nvPr>
          </p:nvGraphicFramePr>
          <p:xfrm>
            <a:off x="4961532" y="2960688"/>
            <a:ext cx="2490788" cy="9461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2" name="Equation" r:id="rId8" imgW="1041120" imgH="393480" progId="Equation.DSMT4">
                    <p:embed/>
                  </p:oleObj>
                </mc:Choice>
                <mc:Fallback>
                  <p:oleObj name="Equation" r:id="rId8" imgW="1041120" imgH="393480" progId="Equation.DSMT4">
                    <p:embed/>
                    <p:pic>
                      <p:nvPicPr>
                        <p:cNvPr id="21" name="对象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1532" y="2960688"/>
                          <a:ext cx="2490788" cy="9461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文本框 11"/>
            <p:cNvSpPr txBox="1"/>
            <p:nvPr/>
          </p:nvSpPr>
          <p:spPr>
            <a:xfrm>
              <a:off x="3371621" y="3005513"/>
              <a:ext cx="1594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旋转不变性</a:t>
              </a:r>
              <a:endParaRPr lang="zh-CN" altLang="en-US" sz="2000" dirty="0"/>
            </a:p>
          </p:txBody>
        </p:sp>
        <p:sp>
          <p:nvSpPr>
            <p:cNvPr id="13" name="左右箭头 12"/>
            <p:cNvSpPr/>
            <p:nvPr/>
          </p:nvSpPr>
          <p:spPr>
            <a:xfrm>
              <a:off x="3371621" y="3537012"/>
              <a:ext cx="1594979" cy="14401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1223628" y="2780928"/>
            <a:ext cx="50064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</a:t>
            </a:r>
            <a:r>
              <a:rPr lang="en-US" altLang="zh-CN" baseline="30000" dirty="0"/>
              <a:t>v</a:t>
            </a:r>
            <a:r>
              <a:rPr lang="zh-CN" altLang="en-US" dirty="0"/>
              <a:t>是</a:t>
            </a:r>
            <a:r>
              <a:rPr lang="zh-CN" altLang="en-US" dirty="0" smtClean="0"/>
              <a:t>其</a:t>
            </a:r>
            <a:r>
              <a:rPr lang="zh-CN" altLang="en-US" dirty="0"/>
              <a:t>类别</a:t>
            </a:r>
            <a:r>
              <a:rPr lang="zh-CN" altLang="en-US" dirty="0" smtClean="0"/>
              <a:t>指示矩阵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的一组正交基</a:t>
            </a:r>
            <a:endParaRPr lang="zh-CN" altLang="en-US" dirty="0"/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539551" y="3753035"/>
            <a:ext cx="158914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488420"/>
              </p:ext>
            </p:extLst>
          </p:nvPr>
        </p:nvGraphicFramePr>
        <p:xfrm>
          <a:off x="295546" y="3628331"/>
          <a:ext cx="7919730" cy="18889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3" name="Equation" r:id="rId10" imgW="3314520" imgH="787320" progId="Equation.DSMT4">
                  <p:embed/>
                </p:oleObj>
              </mc:Choice>
              <mc:Fallback>
                <p:oleObj name="Equation" r:id="rId10" imgW="3314520" imgH="78732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46" y="3628331"/>
                        <a:ext cx="7919730" cy="18889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8470111" y="4427160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(9)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37"/>
    </mc:Choice>
    <mc:Fallback xmlns="">
      <p:transition spd="slow" advTm="24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2.4 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8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多核学习的后融合多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视图聚类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35696" y="1402238"/>
            <a:ext cx="116680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539551" y="3753035"/>
            <a:ext cx="158914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029222"/>
              </p:ext>
            </p:extLst>
          </p:nvPr>
        </p:nvGraphicFramePr>
        <p:xfrm>
          <a:off x="2009553" y="1293250"/>
          <a:ext cx="4356484" cy="906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Equation" r:id="rId6" imgW="1651000" imgH="342900" progId="Equation.DSMT4">
                  <p:embed/>
                </p:oleObj>
              </mc:Choice>
              <mc:Fallback>
                <p:oleObj name="Equation" r:id="rId6" imgW="1651000" imgH="3429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553" y="1293250"/>
                        <a:ext cx="4356484" cy="9065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298590" y="1469974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(10)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672169"/>
              </p:ext>
            </p:extLst>
          </p:nvPr>
        </p:nvGraphicFramePr>
        <p:xfrm>
          <a:off x="99441" y="3140236"/>
          <a:ext cx="9009063" cy="241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Equation" r:id="rId8" imgW="3454200" imgH="927000" progId="Equation.DSMT4">
                  <p:embed/>
                </p:oleObj>
              </mc:Choice>
              <mc:Fallback>
                <p:oleObj name="Equation" r:id="rId8" imgW="3454200" imgH="927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41" y="3140236"/>
                        <a:ext cx="9009063" cy="241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8248586" y="5013176"/>
            <a:ext cx="715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(11)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12"/>
    </mc:Choice>
    <mc:Fallback xmlns="">
      <p:transition spd="slow" advTm="53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标题 1"/>
          <p:cNvSpPr>
            <a:spLocks noGrp="1"/>
          </p:cNvSpPr>
          <p:nvPr>
            <p:ph type="title"/>
          </p:nvPr>
        </p:nvSpPr>
        <p:spPr>
          <a:xfrm>
            <a:off x="3571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spc="300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 要 内 容</a:t>
            </a:r>
          </a:p>
        </p:txBody>
      </p:sp>
      <p:sp>
        <p:nvSpPr>
          <p:cNvPr id="33795" name="矩形 37"/>
          <p:cNvSpPr>
            <a:spLocks noChangeArrowheads="1"/>
          </p:cNvSpPr>
          <p:nvPr/>
        </p:nvSpPr>
        <p:spPr bwMode="auto">
          <a:xfrm>
            <a:off x="791580" y="1592796"/>
            <a:ext cx="759684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引言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本文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模型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实验结果与分析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总结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4130675" y="6421438"/>
            <a:ext cx="21336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50C3C-2343-4431-8C47-EF74BE4D78B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42120"/>
      </p:ext>
    </p:extLst>
  </p:cSld>
  <p:clrMapOvr>
    <a:masterClrMapping/>
  </p:clrMapOvr>
  <p:transition advTm="50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3.1 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实验数据集介绍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835696" y="1402238"/>
            <a:ext cx="1166804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539551" y="3753035"/>
            <a:ext cx="158914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041786"/>
              </p:ext>
            </p:extLst>
          </p:nvPr>
        </p:nvGraphicFramePr>
        <p:xfrm>
          <a:off x="827584" y="1994018"/>
          <a:ext cx="6948772" cy="38164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6164">
                  <a:extLst>
                    <a:ext uri="{9D8B030D-6E8A-4147-A177-3AD203B41FA5}">
                      <a16:colId xmlns:a16="http://schemas.microsoft.com/office/drawing/2014/main" val="3974021554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732518347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881554604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318186785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401999263"/>
                    </a:ext>
                  </a:extLst>
                </a:gridCol>
              </a:tblGrid>
              <a:tr h="592118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数据类型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+mn-lt"/>
                          <a:ea typeface="+mn-ea"/>
                        </a:rPr>
                        <a:t>样本个数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</a:rPr>
                        <a:t>视图个数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</a:rPr>
                        <a:t>类别数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61693966"/>
                  </a:ext>
                </a:extLst>
              </a:tr>
              <a:tr h="5373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3source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文本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169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46222882"/>
                  </a:ext>
                </a:extLst>
              </a:tr>
              <a:tr h="5373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BBC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文本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685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4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5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87365034"/>
                  </a:ext>
                </a:extLst>
              </a:tr>
              <a:tr h="5373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100leaves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图像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1600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100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06981988"/>
                  </a:ext>
                </a:extLst>
              </a:tr>
              <a:tr h="5373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 smtClean="0">
                          <a:effectLst/>
                        </a:rPr>
                        <a:t>Caltech7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图像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1474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6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7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81947708"/>
                  </a:ext>
                </a:extLst>
              </a:tr>
              <a:tr h="5373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ALOI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图像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11025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4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100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63192117"/>
                  </a:ext>
                </a:extLst>
              </a:tr>
              <a:tr h="53738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</a:rPr>
                        <a:t>WebKB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网络</a:t>
                      </a:r>
                      <a:r>
                        <a:rPr lang="en-US" altLang="zh-CN" sz="24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24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文本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203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</a:t>
                      </a:r>
                      <a:endParaRPr lang="zh-CN" sz="24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</a:rPr>
                        <a:t>4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1404219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852360" y="1285308"/>
            <a:ext cx="5311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lang="zh-CN" alt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实验</a:t>
            </a:r>
            <a:r>
              <a:rPr lang="zh-CN" altLang="zh-CN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数据集</a:t>
            </a:r>
            <a:endParaRPr lang="zh-CN" altLang="zh-CN" sz="32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60"/>
    </mc:Choice>
    <mc:Fallback xmlns="">
      <p:transition spd="slow" advTm="37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3.2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实验结果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445725"/>
              </p:ext>
            </p:extLst>
          </p:nvPr>
        </p:nvGraphicFramePr>
        <p:xfrm>
          <a:off x="1835696" y="1916836"/>
          <a:ext cx="5580619" cy="4356480"/>
        </p:xfrm>
        <a:graphic>
          <a:graphicData uri="http://schemas.openxmlformats.org/drawingml/2006/table">
            <a:tbl>
              <a:tblPr firstRow="1" firstCol="1" bandRow="1"/>
              <a:tblGrid>
                <a:gridCol w="1011131">
                  <a:extLst>
                    <a:ext uri="{9D8B030D-6E8A-4147-A177-3AD203B41FA5}">
                      <a16:colId xmlns:a16="http://schemas.microsoft.com/office/drawing/2014/main" val="884504800"/>
                    </a:ext>
                  </a:extLst>
                </a:gridCol>
                <a:gridCol w="1167479">
                  <a:extLst>
                    <a:ext uri="{9D8B030D-6E8A-4147-A177-3AD203B41FA5}">
                      <a16:colId xmlns:a16="http://schemas.microsoft.com/office/drawing/2014/main" val="3374753407"/>
                    </a:ext>
                  </a:extLst>
                </a:gridCol>
                <a:gridCol w="1167479">
                  <a:extLst>
                    <a:ext uri="{9D8B030D-6E8A-4147-A177-3AD203B41FA5}">
                      <a16:colId xmlns:a16="http://schemas.microsoft.com/office/drawing/2014/main" val="1815859806"/>
                    </a:ext>
                  </a:extLst>
                </a:gridCol>
                <a:gridCol w="1067051">
                  <a:extLst>
                    <a:ext uri="{9D8B030D-6E8A-4147-A177-3AD203B41FA5}">
                      <a16:colId xmlns:a16="http://schemas.microsoft.com/office/drawing/2014/main" val="2605961923"/>
                    </a:ext>
                  </a:extLst>
                </a:gridCol>
                <a:gridCol w="1167479">
                  <a:extLst>
                    <a:ext uri="{9D8B030D-6E8A-4147-A177-3AD203B41FA5}">
                      <a16:colId xmlns:a16="http://schemas.microsoft.com/office/drawing/2014/main" val="2710523832"/>
                    </a:ext>
                  </a:extLst>
                </a:gridCol>
              </a:tblGrid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zh-CN" altLang="en-US" sz="1600" kern="100" dirty="0" smtClean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对比方法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NMI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F-measure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ARI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755017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SC_w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(V3)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33.55(0.29)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6.08(0.47)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36.44(0.21)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-1.05(0.34)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011396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SC_b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(V1)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34.91(0.00)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5.86(0.00)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36.96(0.00)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-0.36(0.00)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293670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MultiNMF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51.18(1.73)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47.04(1.89)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45.64(1.40)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29.48(1.87)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09982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47.99(3.35)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36.30(6.50)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38.25(3.98)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20.79(4.02)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771061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CoregSC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55.43(4.08)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51.57(2.62)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48.83(3.07)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34.72(4.20)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719047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48.17(1.85)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40.71(2.17)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42.34(2.13)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27.97(2.82)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1907312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ASMV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33.73(0.00)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8.96(0.00)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35.28(0.00)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-2.11(0.00)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3672384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67.51(3.12)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57.88(4.73)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60.10(4.78)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44.88(7.73)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659224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MKMVC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72.17(0.00)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56.82(0.00)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59.63(0.00)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46.39(0.00)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757104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GFSC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70.26(2.21)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59.21(2.42)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62.66(2.08)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47.20(3.96)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09707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LMLFMC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78.11(0.00)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66.98(0.00)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70.87(0.00)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61.14(0.00)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07804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1852360" y="1285308"/>
            <a:ext cx="5311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3sources</a:t>
            </a:r>
            <a:r>
              <a:rPr lang="zh-CN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数据集上的聚类性能</a:t>
            </a:r>
            <a:endParaRPr lang="zh-CN" altLang="zh-CN" sz="32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15"/>
    </mc:Choice>
    <mc:Fallback xmlns="">
      <p:transition spd="slow" advTm="31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3.2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实验结果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6397" y="1285308"/>
            <a:ext cx="5311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CN" altLang="en-US" kern="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 BBC</a:t>
            </a:r>
            <a:r>
              <a:rPr lang="zh-CN" altLang="en-US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数据集上的聚类</a:t>
            </a:r>
            <a:r>
              <a:rPr lang="zh-CN" altLang="en-US" kern="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性能</a:t>
            </a:r>
            <a:endParaRPr kumimoji="0" lang="zh-CN" altLang="zh-CN" sz="32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42391"/>
              </p:ext>
            </p:extLst>
          </p:nvPr>
        </p:nvGraphicFramePr>
        <p:xfrm>
          <a:off x="1852358" y="1746531"/>
          <a:ext cx="6032009" cy="4526784"/>
        </p:xfrm>
        <a:graphic>
          <a:graphicData uri="http://schemas.openxmlformats.org/drawingml/2006/table">
            <a:tbl>
              <a:tblPr firstRow="1" firstCol="1" bandRow="1"/>
              <a:tblGrid>
                <a:gridCol w="1092916">
                  <a:extLst>
                    <a:ext uri="{9D8B030D-6E8A-4147-A177-3AD203B41FA5}">
                      <a16:colId xmlns:a16="http://schemas.microsoft.com/office/drawing/2014/main" val="1247836748"/>
                    </a:ext>
                  </a:extLst>
                </a:gridCol>
                <a:gridCol w="1261911">
                  <a:extLst>
                    <a:ext uri="{9D8B030D-6E8A-4147-A177-3AD203B41FA5}">
                      <a16:colId xmlns:a16="http://schemas.microsoft.com/office/drawing/2014/main" val="2160273543"/>
                    </a:ext>
                  </a:extLst>
                </a:gridCol>
                <a:gridCol w="1261911">
                  <a:extLst>
                    <a:ext uri="{9D8B030D-6E8A-4147-A177-3AD203B41FA5}">
                      <a16:colId xmlns:a16="http://schemas.microsoft.com/office/drawing/2014/main" val="1081874345"/>
                    </a:ext>
                  </a:extLst>
                </a:gridCol>
                <a:gridCol w="1153360">
                  <a:extLst>
                    <a:ext uri="{9D8B030D-6E8A-4147-A177-3AD203B41FA5}">
                      <a16:colId xmlns:a16="http://schemas.microsoft.com/office/drawing/2014/main" val="2813557356"/>
                    </a:ext>
                  </a:extLst>
                </a:gridCol>
                <a:gridCol w="1261911">
                  <a:extLst>
                    <a:ext uri="{9D8B030D-6E8A-4147-A177-3AD203B41FA5}">
                      <a16:colId xmlns:a16="http://schemas.microsoft.com/office/drawing/2014/main" val="3674722160"/>
                    </a:ext>
                  </a:extLst>
                </a:gridCol>
              </a:tblGrid>
              <a:tr h="377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 </a:t>
                      </a:r>
                      <a:r>
                        <a:rPr lang="zh-CN" altLang="en-US" sz="16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对比方法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NMI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F-measure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ARI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5486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SC_w(V1)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32.99(0.00)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2.09(0.00)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37.74(0.00)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0.13(0.00)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666784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SC_b(V3)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33.87(0.00)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2.62(0.00)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38.04(0.00)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0.34(0.00)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294183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MultiNMF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46.22(3.08)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32.58(2.93)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38.09(1.02)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11.81(2.24)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617748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60.18(2.95)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48.22(4.72)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50.30(4.06)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34.16(6.38)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01429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CoregSC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46.66(0.59)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25.66(3.25)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46.52(2.31)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21.62(5.47)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253052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68.35(7.29)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53.45(3.07)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57.63(3.10)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44.93(3.55)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429987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ASMV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33.72(0.00)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3.48(0.00)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37.81(0.00)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0.18(0.00)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36185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50.32(10.16)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32.19(17.40)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51.10(7.80)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26.67(15.25)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700930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MKMVC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71.87(0.00)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52.65(0.00)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69.42(0.00)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57.31(0.00)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129862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GFSC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44.45(2.40)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29.32(1.14)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37.05(7.87)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7.79(2.21)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27557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LMLFMC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87.88(0.00)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73.33(0.00)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81.39(0.00)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75.64(0.00)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066608"/>
                  </a:ext>
                </a:extLst>
              </a:tr>
            </a:tbl>
          </a:graphicData>
        </a:graphic>
      </p:graphicFrame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6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8"/>
    </mc:Choice>
    <mc:Fallback xmlns="">
      <p:transition spd="slow" advTm="5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3.2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实验结果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6397" y="1285308"/>
            <a:ext cx="5311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lang="zh-CN" altLang="en-US" kern="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4 100leaves</a:t>
            </a:r>
            <a:r>
              <a:rPr lang="zh-CN" altLang="en-US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数据集上的聚类</a:t>
            </a:r>
            <a:r>
              <a:rPr lang="zh-CN" altLang="en-US" kern="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性能</a:t>
            </a:r>
            <a:endParaRPr kumimoji="0" lang="zh-CN" altLang="zh-CN" sz="32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310805"/>
              </p:ext>
            </p:extLst>
          </p:nvPr>
        </p:nvGraphicFramePr>
        <p:xfrm>
          <a:off x="1852358" y="1746531"/>
          <a:ext cx="6032009" cy="4526784"/>
        </p:xfrm>
        <a:graphic>
          <a:graphicData uri="http://schemas.openxmlformats.org/drawingml/2006/table">
            <a:tbl>
              <a:tblPr firstRow="1" firstCol="1" bandRow="1"/>
              <a:tblGrid>
                <a:gridCol w="1092916">
                  <a:extLst>
                    <a:ext uri="{9D8B030D-6E8A-4147-A177-3AD203B41FA5}">
                      <a16:colId xmlns:a16="http://schemas.microsoft.com/office/drawing/2014/main" val="1247836748"/>
                    </a:ext>
                  </a:extLst>
                </a:gridCol>
                <a:gridCol w="1261911">
                  <a:extLst>
                    <a:ext uri="{9D8B030D-6E8A-4147-A177-3AD203B41FA5}">
                      <a16:colId xmlns:a16="http://schemas.microsoft.com/office/drawing/2014/main" val="2160273543"/>
                    </a:ext>
                  </a:extLst>
                </a:gridCol>
                <a:gridCol w="1261911">
                  <a:extLst>
                    <a:ext uri="{9D8B030D-6E8A-4147-A177-3AD203B41FA5}">
                      <a16:colId xmlns:a16="http://schemas.microsoft.com/office/drawing/2014/main" val="1081874345"/>
                    </a:ext>
                  </a:extLst>
                </a:gridCol>
                <a:gridCol w="1153360">
                  <a:extLst>
                    <a:ext uri="{9D8B030D-6E8A-4147-A177-3AD203B41FA5}">
                      <a16:colId xmlns:a16="http://schemas.microsoft.com/office/drawing/2014/main" val="2813557356"/>
                    </a:ext>
                  </a:extLst>
                </a:gridCol>
                <a:gridCol w="1261911">
                  <a:extLst>
                    <a:ext uri="{9D8B030D-6E8A-4147-A177-3AD203B41FA5}">
                      <a16:colId xmlns:a16="http://schemas.microsoft.com/office/drawing/2014/main" val="3674722160"/>
                    </a:ext>
                  </a:extLst>
                </a:gridCol>
              </a:tblGrid>
              <a:tr h="3772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 </a:t>
                      </a:r>
                      <a:r>
                        <a:rPr lang="zh-CN" altLang="en-US" sz="16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对比方法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NMI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F-measure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ARI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455486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SC_w(V1)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32.99(0.00)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2.09(0.00)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37.74(0.00)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0.13(0.00)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666784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SC_b(V3)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33.87(0.00)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2.62(0.00)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38.04(0.00)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0.34(0.00)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5294183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MultiNMF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46.22(3.08)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32.58(2.93)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38.09(1.02)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11.81(2.24)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617748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60.18(2.95)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48.22(4.72)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50.30(4.06)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34.16(6.38)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01429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CoregSC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46.66(0.59)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25.66(3.25)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46.52(2.31)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21.62(5.47)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253052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68.35(7.29)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53.45(3.07)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57.63(3.10)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44.93(3.55)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429987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ASMV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33.72(0.00)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3.48(0.00)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37.81(0.00)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0.18(0.00)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4636185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50.32(10.16)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32.19(17.40)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51.10(7.80)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26.67(15.25)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1700930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MKMVC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71.87(0.00)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52.65(0.00)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69.42(0.00)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57.31(0.00)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129862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GFSC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44.45(2.40)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29.32(1.14)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37.05(7.87)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7.79(2.21)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827557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LMLFMC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87.88(0.00)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73.33(0.00)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81.39(0.00)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75.64(0.00)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5066608"/>
                  </a:ext>
                </a:extLst>
              </a:tr>
            </a:tbl>
          </a:graphicData>
        </a:graphic>
      </p:graphicFrame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5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3"/>
    </mc:Choice>
    <mc:Fallback xmlns="">
      <p:transition spd="slow" advTm="4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3.2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实验结果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76397" y="1285308"/>
            <a:ext cx="5311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0"/>
              </a:spcAft>
            </a:pPr>
            <a:r>
              <a:rPr kumimoji="0" lang="zh-CN" altLang="en-US" sz="2400" b="1" i="0" u="none" strike="noStrike" kern="1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表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en-US" altLang="zh-CN" kern="100" dirty="0" smtClean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Caltech7</a:t>
            </a:r>
            <a:r>
              <a:rPr lang="zh-CN" altLang="en-US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数据集上的聚类性能</a:t>
            </a:r>
            <a:endParaRPr kumimoji="0" lang="zh-CN" altLang="zh-CN" sz="3200" b="1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136342"/>
              </p:ext>
            </p:extLst>
          </p:nvPr>
        </p:nvGraphicFramePr>
        <p:xfrm>
          <a:off x="1511660" y="1844827"/>
          <a:ext cx="6192687" cy="4356480"/>
        </p:xfrm>
        <a:graphic>
          <a:graphicData uri="http://schemas.openxmlformats.org/drawingml/2006/table">
            <a:tbl>
              <a:tblPr firstRow="1" firstCol="1" bandRow="1"/>
              <a:tblGrid>
                <a:gridCol w="1122029">
                  <a:extLst>
                    <a:ext uri="{9D8B030D-6E8A-4147-A177-3AD203B41FA5}">
                      <a16:colId xmlns:a16="http://schemas.microsoft.com/office/drawing/2014/main" val="1775960991"/>
                    </a:ext>
                  </a:extLst>
                </a:gridCol>
                <a:gridCol w="1295525">
                  <a:extLst>
                    <a:ext uri="{9D8B030D-6E8A-4147-A177-3AD203B41FA5}">
                      <a16:colId xmlns:a16="http://schemas.microsoft.com/office/drawing/2014/main" val="1312142367"/>
                    </a:ext>
                  </a:extLst>
                </a:gridCol>
                <a:gridCol w="1295525">
                  <a:extLst>
                    <a:ext uri="{9D8B030D-6E8A-4147-A177-3AD203B41FA5}">
                      <a16:colId xmlns:a16="http://schemas.microsoft.com/office/drawing/2014/main" val="1737767216"/>
                    </a:ext>
                  </a:extLst>
                </a:gridCol>
                <a:gridCol w="1184083">
                  <a:extLst>
                    <a:ext uri="{9D8B030D-6E8A-4147-A177-3AD203B41FA5}">
                      <a16:colId xmlns:a16="http://schemas.microsoft.com/office/drawing/2014/main" val="2671311879"/>
                    </a:ext>
                  </a:extLst>
                </a:gridCol>
                <a:gridCol w="1295525">
                  <a:extLst>
                    <a:ext uri="{9D8B030D-6E8A-4147-A177-3AD203B41FA5}">
                      <a16:colId xmlns:a16="http://schemas.microsoft.com/office/drawing/2014/main" val="2347889495"/>
                    </a:ext>
                  </a:extLst>
                </a:gridCol>
              </a:tblGrid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zh-CN" altLang="en-US" sz="16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对比方法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NMI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F-measure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ARI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6629171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SC_w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(V1)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35.30(0.06)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22.97(0.13)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34.27(0.07)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15.34(0.09)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103995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SC_b(V3)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55.09(0.00)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10.76(0.00)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57.10(0.00)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5.72(0.00)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628022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MultiNMF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42.69(5.21)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42.06(2.50)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45.50(3.42)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29.39(3.73)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756221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51.72(7.45)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46.58(5.37)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53.60(6.51)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38.18(7.06)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354892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CoregSC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40.91(2.38)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46.81(2.38)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44.52(2.06)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29.20(2.40)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52551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44.07(1.88)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45.47(1.63)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45.92(1.59)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30.57(1.88)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255802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ASMV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54.75(0.00)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2.42(0.00)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55.81(0.00)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0.95(0.00)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756509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65.41(8.92)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49.36(13.09)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61.60(6.79)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35.91(16.58)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138882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MKMVC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63.57(0.00)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58.46(0.00)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59.31(0.00)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47.64(0.00)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474572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GFSC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55.18(0.39)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5.36(0.07)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55.61(0.02)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2.08(0.34))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204628"/>
                  </a:ext>
                </a:extLst>
              </a:tr>
              <a:tr h="363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LMLFMC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64.32(0.00)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63.13(0.00)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64.93(0.00)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51.36(0.00)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3952259"/>
                  </a:ext>
                </a:extLst>
              </a:tr>
            </a:tbl>
          </a:graphicData>
        </a:graphic>
      </p:graphicFrame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6"/>
    </mc:Choice>
    <mc:Fallback xmlns="">
      <p:transition spd="slow" advTm="5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3.2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实验结果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52360" y="1455167"/>
            <a:ext cx="5311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 ALOI</a:t>
            </a:r>
            <a:r>
              <a:rPr lang="zh-CN" alt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数据集上的聚类</a:t>
            </a:r>
            <a:r>
              <a:rPr lang="zh-CN" alt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性能</a:t>
            </a:r>
            <a:endParaRPr lang="zh-CN" altLang="zh-CN" sz="32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189209"/>
              </p:ext>
            </p:extLst>
          </p:nvPr>
        </p:nvGraphicFramePr>
        <p:xfrm>
          <a:off x="2015715" y="1916827"/>
          <a:ext cx="5400602" cy="4284480"/>
        </p:xfrm>
        <a:graphic>
          <a:graphicData uri="http://schemas.openxmlformats.org/drawingml/2006/table">
            <a:tbl>
              <a:tblPr firstRow="1" firstCol="1" bandRow="1"/>
              <a:tblGrid>
                <a:gridCol w="978513">
                  <a:extLst>
                    <a:ext uri="{9D8B030D-6E8A-4147-A177-3AD203B41FA5}">
                      <a16:colId xmlns:a16="http://schemas.microsoft.com/office/drawing/2014/main" val="1827872947"/>
                    </a:ext>
                  </a:extLst>
                </a:gridCol>
                <a:gridCol w="1129820">
                  <a:extLst>
                    <a:ext uri="{9D8B030D-6E8A-4147-A177-3AD203B41FA5}">
                      <a16:colId xmlns:a16="http://schemas.microsoft.com/office/drawing/2014/main" val="2871583540"/>
                    </a:ext>
                  </a:extLst>
                </a:gridCol>
                <a:gridCol w="1129820">
                  <a:extLst>
                    <a:ext uri="{9D8B030D-6E8A-4147-A177-3AD203B41FA5}">
                      <a16:colId xmlns:a16="http://schemas.microsoft.com/office/drawing/2014/main" val="2913981673"/>
                    </a:ext>
                  </a:extLst>
                </a:gridCol>
                <a:gridCol w="1032629">
                  <a:extLst>
                    <a:ext uri="{9D8B030D-6E8A-4147-A177-3AD203B41FA5}">
                      <a16:colId xmlns:a16="http://schemas.microsoft.com/office/drawing/2014/main" val="1076160161"/>
                    </a:ext>
                  </a:extLst>
                </a:gridCol>
                <a:gridCol w="1129820">
                  <a:extLst>
                    <a:ext uri="{9D8B030D-6E8A-4147-A177-3AD203B41FA5}">
                      <a16:colId xmlns:a16="http://schemas.microsoft.com/office/drawing/2014/main" val="5414923"/>
                    </a:ext>
                  </a:extLst>
                </a:gridCol>
              </a:tblGrid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zh-CN" altLang="en-US" sz="16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对比方法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NMI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F-measure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ARI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56938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SC_w(V1)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5.72(0.15)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20.41(0.19)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1.21(0.06)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0.20(0.06)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581487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SC_b</a:t>
                      </a: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(V3)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70.53(1.24)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81.87(0.23)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56.11(0.84)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55.62(0.85)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573955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MultiNMF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1.05(0.00)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4.07(0.00)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1.98(0.00)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167166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1.02(0.00)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1.95(0.00)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0.00(0.00)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275539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CoregSC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53.41 (2.13)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67.23(1.32)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51.91(1.18)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50.59(1.89)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5885681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54.85(2.00)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73.70(0.51)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42.33(1.45)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41.71(1.48)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5941897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ASMV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49.37(0.00)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70.32(0.00)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10.05(0.00)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8.40(0.00)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289982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51.30(1.51)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71.62(1.04)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20.50(1.72)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18.88(1.78)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751938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MKMVC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72.31(0.00)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70.56(0.00)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55.47(0.00)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56.38(0.00)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2402974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GFSC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21.80(1.95)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61.94(1.49)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18.30(1.48)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16.87(1.52)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5336144"/>
                  </a:ext>
                </a:extLst>
              </a:tr>
              <a:tr h="3570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LMLFMC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76.51(0.00)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88.54(0.00)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70.47(0.00)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70.15(0.00)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7917941"/>
                  </a:ext>
                </a:extLst>
              </a:tr>
            </a:tbl>
          </a:graphicData>
        </a:graphic>
      </p:graphicFrame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0"/>
    </mc:Choice>
    <mc:Fallback xmlns="">
      <p:transition spd="slow" advTm="5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标题 1"/>
          <p:cNvSpPr>
            <a:spLocks noGrp="1"/>
          </p:cNvSpPr>
          <p:nvPr>
            <p:ph type="title"/>
          </p:nvPr>
        </p:nvSpPr>
        <p:spPr>
          <a:xfrm>
            <a:off x="3571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spc="300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 要 内 容</a:t>
            </a:r>
          </a:p>
        </p:txBody>
      </p:sp>
      <p:sp>
        <p:nvSpPr>
          <p:cNvPr id="33795" name="矩形 37"/>
          <p:cNvSpPr>
            <a:spLocks noChangeArrowheads="1"/>
          </p:cNvSpPr>
          <p:nvPr/>
        </p:nvSpPr>
        <p:spPr bwMode="auto">
          <a:xfrm>
            <a:off x="791580" y="1592796"/>
            <a:ext cx="759684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3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引言</a:t>
            </a:r>
            <a:endParaRPr lang="en-US" altLang="zh-CN" sz="3000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0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30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本文模型</a:t>
            </a:r>
            <a:endParaRPr lang="en-US" altLang="zh-CN" sz="3000" dirty="0" smtClean="0">
              <a:solidFill>
                <a:srgbClr val="000099"/>
              </a:solidFill>
              <a:latin typeface="黑体" pitchFamily="49" charset="-122"/>
              <a:ea typeface="黑体" pitchFamily="49" charset="-12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0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30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实验结果与分析</a:t>
            </a:r>
            <a:endParaRPr lang="en-US" altLang="zh-CN" sz="3000" dirty="0" smtClean="0">
              <a:solidFill>
                <a:srgbClr val="000099"/>
              </a:solidFill>
              <a:latin typeface="黑体" pitchFamily="49" charset="-122"/>
              <a:ea typeface="黑体" pitchFamily="49" charset="-12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0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4.</a:t>
            </a:r>
            <a:r>
              <a:rPr lang="zh-CN" altLang="en-US" sz="30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总结</a:t>
            </a:r>
            <a:endParaRPr lang="zh-CN" altLang="en-US" sz="3000" dirty="0">
              <a:solidFill>
                <a:srgbClr val="000099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4130675" y="6421438"/>
            <a:ext cx="2133600" cy="365125"/>
          </a:xfrm>
        </p:spPr>
        <p:txBody>
          <a:bodyPr/>
          <a:lstStyle/>
          <a:p>
            <a:pPr>
              <a:defRPr/>
            </a:pPr>
            <a:fld id="{71E50C3C-2343-4431-8C47-EF74BE4D78BE}" type="slidenum">
              <a:rPr lang="zh-CN" altLang="en-US">
                <a:solidFill>
                  <a:srgbClr val="4F81BD">
                    <a:lumMod val="75000"/>
                  </a:srgbClr>
                </a:solidFill>
              </a:rPr>
              <a:pPr>
                <a:defRPr/>
              </a:pPr>
              <a:t>2</a:t>
            </a:fld>
            <a:endParaRPr lang="zh-CN" altLang="en-US" dirty="0">
              <a:solidFill>
                <a:srgbClr val="4F81BD">
                  <a:lumMod val="75000"/>
                </a:srgbClr>
              </a:solidFill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9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3.2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实验结果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52360" y="1455167"/>
            <a:ext cx="5311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lang="en-US" altLang="zh-CN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7 </a:t>
            </a:r>
            <a:r>
              <a:rPr lang="en-US" altLang="zh-CN" kern="1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WebKB</a:t>
            </a:r>
            <a:r>
              <a:rPr lang="zh-CN" altLang="en-US" kern="1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数据集上的聚类</a:t>
            </a:r>
            <a:r>
              <a:rPr lang="zh-CN" altLang="en-US" kern="1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性能</a:t>
            </a:r>
            <a:endParaRPr lang="zh-CN" altLang="zh-CN" sz="3200" kern="1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581253"/>
              </p:ext>
            </p:extLst>
          </p:nvPr>
        </p:nvGraphicFramePr>
        <p:xfrm>
          <a:off x="1511659" y="1916827"/>
          <a:ext cx="5976664" cy="4392492"/>
        </p:xfrm>
        <a:graphic>
          <a:graphicData uri="http://schemas.openxmlformats.org/drawingml/2006/table">
            <a:tbl>
              <a:tblPr firstRow="1" firstCol="1" bandRow="1"/>
              <a:tblGrid>
                <a:gridCol w="1082889">
                  <a:extLst>
                    <a:ext uri="{9D8B030D-6E8A-4147-A177-3AD203B41FA5}">
                      <a16:colId xmlns:a16="http://schemas.microsoft.com/office/drawing/2014/main" val="357020813"/>
                    </a:ext>
                  </a:extLst>
                </a:gridCol>
                <a:gridCol w="1250333">
                  <a:extLst>
                    <a:ext uri="{9D8B030D-6E8A-4147-A177-3AD203B41FA5}">
                      <a16:colId xmlns:a16="http://schemas.microsoft.com/office/drawing/2014/main" val="3946653169"/>
                    </a:ext>
                  </a:extLst>
                </a:gridCol>
                <a:gridCol w="1250333">
                  <a:extLst>
                    <a:ext uri="{9D8B030D-6E8A-4147-A177-3AD203B41FA5}">
                      <a16:colId xmlns:a16="http://schemas.microsoft.com/office/drawing/2014/main" val="2543538047"/>
                    </a:ext>
                  </a:extLst>
                </a:gridCol>
                <a:gridCol w="1142776">
                  <a:extLst>
                    <a:ext uri="{9D8B030D-6E8A-4147-A177-3AD203B41FA5}">
                      <a16:colId xmlns:a16="http://schemas.microsoft.com/office/drawing/2014/main" val="3790215635"/>
                    </a:ext>
                  </a:extLst>
                </a:gridCol>
                <a:gridCol w="1250333">
                  <a:extLst>
                    <a:ext uri="{9D8B030D-6E8A-4147-A177-3AD203B41FA5}">
                      <a16:colId xmlns:a16="http://schemas.microsoft.com/office/drawing/2014/main" val="1365440610"/>
                    </a:ext>
                  </a:extLst>
                </a:gridCol>
              </a:tblGrid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 </a:t>
                      </a:r>
                      <a:r>
                        <a:rPr lang="zh-CN" altLang="en-US" sz="1600" kern="100" dirty="0" smtClean="0"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对比方法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ACC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NMI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F-measure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ARI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01512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SC_w(V2)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41.82(0.16)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3.76(0.51)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45.27(0.49)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-1.29(0.25)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471937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SC_b(V3)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49.11(1.78)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4.92(1.00)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46.14(1.82)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-0.28(1.19)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3194148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MultiNMF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53.69(0.00)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3.83(0.00)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56.60(0.00)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1.43(0.00)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0103620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64.38(3.45)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27.05(1.66)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56.67(2.60)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30.19(2.87)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017297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CoregSC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61.48(3.01)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31.10(2.47)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55.69(2.50)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32.57(3.18)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02006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RMSC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46.85(3.97)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22.52(2.57)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45.79(2.64)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21.30(3.56)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1454999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ASMV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68.97(8.31)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25.45(11.33)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62.14(4.37)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31.99(16.42)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029376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AMG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66.06(10.97)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26.56(19.30)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62.57(5.82)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22.07(18.34)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218172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MKMVC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68.78(0.00)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37.74(0.00)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61.51(0.00)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35.29(0.00)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6247028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GFSC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62.46(2.13)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33.23(3.81)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57.59(3.61)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34.77(4.89)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320165"/>
                  </a:ext>
                </a:extLst>
              </a:tr>
              <a:tr h="3660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LMLFMC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69.46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35.36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62.87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36.33</a:t>
                      </a:r>
                      <a:endParaRPr lang="zh-CN" sz="160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410786"/>
                  </a:ext>
                </a:extLst>
              </a:tr>
            </a:tbl>
          </a:graphicData>
        </a:graphic>
      </p:graphicFrame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9"/>
    </mc:Choice>
    <mc:Fallback xmlns="">
      <p:transition spd="slow" advTm="4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3.3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结果分析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70" y="1310637"/>
            <a:ext cx="899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</a:t>
            </a:r>
            <a:r>
              <a:rPr lang="zh-CN" altLang="zh-CN" dirty="0">
                <a:solidFill>
                  <a:schemeClr val="tx1"/>
                </a:solidFill>
              </a:rPr>
              <a:t>本文</a:t>
            </a:r>
            <a:r>
              <a:rPr lang="zh-CN" altLang="zh-CN" dirty="0" smtClean="0">
                <a:solidFill>
                  <a:schemeClr val="tx1"/>
                </a:solidFill>
              </a:rPr>
              <a:t>模型</a:t>
            </a:r>
            <a:r>
              <a:rPr lang="zh-CN" altLang="en-US" dirty="0" smtClean="0">
                <a:solidFill>
                  <a:schemeClr val="tx1"/>
                </a:solidFill>
              </a:rPr>
              <a:t>聚类效果具有显著优势</a:t>
            </a:r>
            <a:r>
              <a:rPr lang="zh-CN" altLang="zh-CN" dirty="0" smtClean="0">
                <a:solidFill>
                  <a:schemeClr val="tx1"/>
                </a:solidFill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70" y="1931639"/>
            <a:ext cx="899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en-US" dirty="0">
                <a:solidFill>
                  <a:schemeClr val="tx1"/>
                </a:solidFill>
              </a:rPr>
              <a:t>从</a:t>
            </a:r>
            <a:r>
              <a:rPr lang="en-US" altLang="zh-CN" dirty="0">
                <a:solidFill>
                  <a:schemeClr val="tx1"/>
                </a:solidFill>
              </a:rPr>
              <a:t>SC</a:t>
            </a:r>
            <a:r>
              <a:rPr lang="zh-CN" altLang="en-US" dirty="0">
                <a:solidFill>
                  <a:schemeClr val="tx1"/>
                </a:solidFill>
              </a:rPr>
              <a:t>的结果可知，各视图的聚类性能差异显著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70" y="2649975"/>
            <a:ext cx="8992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chemeClr val="tx1"/>
                </a:solidFill>
              </a:rPr>
              <a:t>包含</a:t>
            </a:r>
            <a:r>
              <a:rPr lang="zh-CN" altLang="en-US" dirty="0">
                <a:solidFill>
                  <a:schemeClr val="tx1"/>
                </a:solidFill>
              </a:rPr>
              <a:t>附加的</a:t>
            </a:r>
            <a:r>
              <a:rPr lang="en-US" altLang="zh-CN" dirty="0">
                <a:solidFill>
                  <a:schemeClr val="tx1"/>
                </a:solidFill>
              </a:rPr>
              <a:t>K-means</a:t>
            </a:r>
            <a:r>
              <a:rPr lang="zh-CN" altLang="en-US" dirty="0">
                <a:solidFill>
                  <a:schemeClr val="tx1"/>
                </a:solidFill>
              </a:rPr>
              <a:t>聚类的算法</a:t>
            </a:r>
            <a:r>
              <a:rPr lang="zh-CN" altLang="en-US" dirty="0" smtClean="0">
                <a:solidFill>
                  <a:schemeClr val="tx1"/>
                </a:solidFill>
              </a:rPr>
              <a:t>，实验结果</a:t>
            </a:r>
            <a:r>
              <a:rPr lang="zh-CN" altLang="en-US" dirty="0">
                <a:solidFill>
                  <a:schemeClr val="tx1"/>
                </a:solidFill>
              </a:rPr>
              <a:t>方差</a:t>
            </a:r>
            <a:r>
              <a:rPr lang="zh-CN" altLang="en-US" dirty="0" smtClean="0">
                <a:solidFill>
                  <a:schemeClr val="tx1"/>
                </a:solidFill>
              </a:rPr>
              <a:t>较大。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59" y="3376973"/>
            <a:ext cx="899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en-US" dirty="0">
                <a:solidFill>
                  <a:schemeClr val="tx1"/>
                </a:solidFill>
              </a:rPr>
              <a:t>采用多核学习方案的</a:t>
            </a:r>
            <a:r>
              <a:rPr lang="en-US" altLang="zh-CN" dirty="0">
                <a:solidFill>
                  <a:schemeClr val="tx1"/>
                </a:solidFill>
              </a:rPr>
              <a:t>MKMVC</a:t>
            </a:r>
            <a:r>
              <a:rPr lang="zh-CN" altLang="en-US" dirty="0">
                <a:solidFill>
                  <a:schemeClr val="tx1"/>
                </a:solidFill>
              </a:rPr>
              <a:t>和本文方法在大部分数据集上都效果良好。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-13450" y="4545124"/>
            <a:ext cx="8992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zh-CN" altLang="en-US" dirty="0">
                <a:solidFill>
                  <a:schemeClr val="tx1"/>
                </a:solidFill>
              </a:rPr>
              <a:t>某些情况下，单视图聚类得到的最佳结果偶尔优于部分多视图聚类算法，表明要充分利用不同视图数据之间的互补性和一致性并不容易，需仔细考量。</a:t>
            </a: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64"/>
    </mc:Choice>
    <mc:Fallback xmlns="">
      <p:transition spd="slow" advTm="83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标题 1"/>
          <p:cNvSpPr>
            <a:spLocks noGrp="1"/>
          </p:cNvSpPr>
          <p:nvPr>
            <p:ph type="title"/>
          </p:nvPr>
        </p:nvSpPr>
        <p:spPr>
          <a:xfrm>
            <a:off x="3571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spc="300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 要 内 容</a:t>
            </a:r>
          </a:p>
        </p:txBody>
      </p:sp>
      <p:sp>
        <p:nvSpPr>
          <p:cNvPr id="33795" name="矩形 37"/>
          <p:cNvSpPr>
            <a:spLocks noChangeArrowheads="1"/>
          </p:cNvSpPr>
          <p:nvPr/>
        </p:nvSpPr>
        <p:spPr bwMode="auto">
          <a:xfrm>
            <a:off x="791580" y="1592796"/>
            <a:ext cx="759684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引言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本文</a:t>
            </a:r>
            <a:r>
              <a:rPr kumimoji="0" lang="zh-CN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模型</a:t>
            </a:r>
            <a:endParaRPr kumimoji="0" lang="en-US" altLang="zh-CN" sz="3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实验结果与分析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总结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4130675" y="6421438"/>
            <a:ext cx="21336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50C3C-2343-4431-8C47-EF74BE4D78B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90111"/>
      </p:ext>
    </p:extLst>
  </p:cSld>
  <p:clrMapOvr>
    <a:masterClrMapping/>
  </p:clrMapOvr>
  <p:transition advTm="41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6924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总结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015716" y="1700807"/>
            <a:ext cx="116688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511660" y="2678858"/>
            <a:ext cx="2045350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70" y="1310637"/>
            <a:ext cx="899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、</a:t>
            </a:r>
            <a:r>
              <a:rPr lang="zh-CN" altLang="en-US" dirty="0">
                <a:solidFill>
                  <a:prstClr val="black"/>
                </a:solidFill>
              </a:rPr>
              <a:t>为充分挖掘数据间的非线性关系和减轻计算负荷，该算法采用邻域多核学习方案而不是全局核空间自表达模型</a:t>
            </a:r>
            <a:r>
              <a:rPr kumimoji="0" lang="zh-CN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13451" y="2232435"/>
            <a:ext cx="899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、</a:t>
            </a:r>
            <a:r>
              <a:rPr lang="zh-CN" altLang="en-US" dirty="0">
                <a:solidFill>
                  <a:prstClr val="black"/>
                </a:solidFill>
              </a:rPr>
              <a:t>考虑到不同视图的相似图之间的聚类性能差异，本文在类别指示矩阵层次而不是数据相似图的层次进行信息融合。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59" y="3376973"/>
            <a:ext cx="8992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3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、</a:t>
            </a:r>
            <a:r>
              <a:rPr lang="zh-CN" altLang="en-US" dirty="0" smtClean="0">
                <a:solidFill>
                  <a:prstClr val="black"/>
                </a:solidFill>
              </a:rPr>
              <a:t>本文将</a:t>
            </a:r>
            <a:r>
              <a:rPr lang="zh-CN" altLang="en-US" dirty="0">
                <a:solidFill>
                  <a:prstClr val="black"/>
                </a:solidFill>
              </a:rPr>
              <a:t>相似图的</a:t>
            </a:r>
            <a:r>
              <a:rPr lang="zh-CN" altLang="en-US" dirty="0" smtClean="0">
                <a:solidFill>
                  <a:prstClr val="black"/>
                </a:solidFill>
              </a:rPr>
              <a:t>构建、聚类学习、多核组合等</a:t>
            </a:r>
            <a:r>
              <a:rPr lang="zh-CN" altLang="en-US" dirty="0">
                <a:solidFill>
                  <a:prstClr val="black"/>
                </a:solidFill>
              </a:rPr>
              <a:t>子任务进行协同优化，从而使得上述子任务能以相互促进的方式迭代提升模型整体性能。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30349" y="4814199"/>
            <a:ext cx="8992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zh-CN" dirty="0" smtClean="0"/>
              <a:t>实验</a:t>
            </a:r>
            <a:r>
              <a:rPr lang="zh-CN" altLang="zh-CN" dirty="0"/>
              <a:t>结果表明，本文算法的聚类性能优于若干现有的多视图聚类算法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。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1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9"/>
    </mc:Choice>
    <mc:Fallback xmlns="">
      <p:transition spd="slow" advTm="21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2913" y="2096852"/>
            <a:ext cx="8351837" cy="1143000"/>
          </a:xfrm>
        </p:spPr>
        <p:txBody>
          <a:bodyPr lIns="92075" tIns="46038" rIns="92075" bIns="46038"/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solidFill>
                  <a:srgbClr val="000099"/>
                </a:solidFill>
                <a:ea typeface="楷体_GB2312" pitchFamily="49" charset="-122"/>
              </a:rPr>
              <a:t>感谢各位老师和</a:t>
            </a:r>
            <a:r>
              <a:rPr lang="zh-CN" altLang="en-US" sz="6000" b="1" dirty="0" smtClean="0">
                <a:solidFill>
                  <a:srgbClr val="000099"/>
                </a:solidFill>
                <a:ea typeface="楷体_GB2312" pitchFamily="49" charset="-122"/>
              </a:rPr>
              <a:t>同学！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19" y="8620"/>
            <a:ext cx="2876191" cy="714286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Tm="573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0" y="332656"/>
            <a:ext cx="55428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引言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DC9147-C57F-4938-989F-FDFB60AC316E}"/>
              </a:ext>
            </a:extLst>
          </p:cNvPr>
          <p:cNvSpPr/>
          <p:nvPr/>
        </p:nvSpPr>
        <p:spPr>
          <a:xfrm>
            <a:off x="2771409" y="5877272"/>
            <a:ext cx="396441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00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Multi-View Data in Real World</a:t>
            </a:r>
            <a:endParaRPr lang="zh-CN" altLang="en-US" sz="21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72" y="1158668"/>
            <a:ext cx="7884610" cy="4646595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7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00"/>
    </mc:Choice>
    <mc:Fallback xmlns="">
      <p:transition spd="slow" advTm="45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55428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1.1 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现有多视图聚类方法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" name="图片 4" descr="图片包含 物体&#10;&#10;描述已自动生成">
            <a:extLst>
              <a:ext uri="{FF2B5EF4-FFF2-40B4-BE49-F238E27FC236}">
                <a16:creationId xmlns:a16="http://schemas.microsoft.com/office/drawing/2014/main" id="{97FAA020-A892-4F3D-9E5D-111371BF7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24744"/>
            <a:ext cx="3066071" cy="2630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974" y="1362769"/>
            <a:ext cx="3440307" cy="154962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517717" y="3290600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kern="0" dirty="0" smtClean="0">
                <a:solidFill>
                  <a:sysClr val="windowText" lastClr="000000"/>
                </a:solidFill>
              </a:rPr>
              <a:t>Graph based clustering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171700" y="3966460"/>
            <a:ext cx="5160640" cy="1880734"/>
            <a:chOff x="3959932" y="4113076"/>
            <a:chExt cx="5160640" cy="18807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9932" y="4113076"/>
              <a:ext cx="4212567" cy="188073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9360" y="4223600"/>
              <a:ext cx="981212" cy="1595008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2159732" y="5969056"/>
            <a:ext cx="5186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kern="0" dirty="0" smtClean="0">
                <a:solidFill>
                  <a:sysClr val="windowText" lastClr="000000"/>
                </a:solidFill>
              </a:rPr>
              <a:t>Non-negative Matrix </a:t>
            </a:r>
            <a:r>
              <a:rPr lang="en-US" altLang="zh-CN" sz="1800" b="0" kern="0" dirty="0">
                <a:solidFill>
                  <a:sysClr val="windowText" lastClr="000000"/>
                </a:solidFill>
              </a:rPr>
              <a:t>Factorization based method </a:t>
            </a:r>
            <a:endParaRPr lang="zh-CN" altLang="en-US" sz="1800" b="0" kern="0" dirty="0">
              <a:solidFill>
                <a:sysClr val="windowText" lastClr="000000"/>
              </a:solidFill>
            </a:endParaRPr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41"/>
    </mc:Choice>
    <mc:Fallback xmlns="">
      <p:transition spd="slow" advTm="18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55428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1.2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现有基于谱融合的方法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18063" y="1327316"/>
            <a:ext cx="3617667" cy="2672481"/>
          </a:xfrm>
          <a:prstGeom prst="roundRect">
            <a:avLst>
              <a:gd name="adj" fmla="val 5313"/>
            </a:avLst>
          </a:prstGeom>
          <a:solidFill>
            <a:srgbClr val="EEECE1"/>
          </a:solidFill>
          <a:ln w="222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文本框 92">
            <a:extLst>
              <a:ext uri="{FF2B5EF4-FFF2-40B4-BE49-F238E27FC236}">
                <a16:creationId xmlns:a16="http://schemas.microsoft.com/office/drawing/2014/main" id="{866BC802-643A-42BA-A337-F28BBCAC6B66}"/>
              </a:ext>
            </a:extLst>
          </p:cNvPr>
          <p:cNvSpPr txBox="1"/>
          <p:nvPr/>
        </p:nvSpPr>
        <p:spPr>
          <a:xfrm>
            <a:off x="1450205" y="1461276"/>
            <a:ext cx="854050" cy="1865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Data Matrices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345735" y="1798386"/>
            <a:ext cx="1072044" cy="440689"/>
            <a:chOff x="2668118" y="1940646"/>
            <a:chExt cx="1092606" cy="436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矩形 29">
                  <a:extLst>
                    <a:ext uri="{FF2B5EF4-FFF2-40B4-BE49-F238E27FC236}">
                      <a16:creationId xmlns:a16="http://schemas.microsoft.com/office/drawing/2014/main" id="{296B5830-6209-4948-A3A7-AC7F6C2EF077}"/>
                    </a:ext>
                  </a:extLst>
                </p:cNvPr>
                <p:cNvSpPr/>
                <p:nvPr/>
              </p:nvSpPr>
              <p:spPr>
                <a:xfrm>
                  <a:off x="3240667" y="1998202"/>
                  <a:ext cx="435809" cy="321211"/>
                </a:xfrm>
                <a:prstGeom prst="rect">
                  <a:avLst/>
                </a:prstGeom>
                <a:solidFill>
                  <a:srgbClr val="F79646">
                    <a:lumMod val="40000"/>
                    <a:lumOff val="60000"/>
                  </a:srgbClr>
                </a:solidFill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105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05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kumimoji="0" lang="en-US" altLang="zh-CN" sz="105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1" name="矩形 29">
                  <a:extLst>
                    <a:ext uri="{FF2B5EF4-FFF2-40B4-BE49-F238E27FC236}">
                      <a16:creationId xmlns:a16="http://schemas.microsoft.com/office/drawing/2014/main" id="{296B5830-6209-4948-A3A7-AC7F6C2EF0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667" y="1998202"/>
                  <a:ext cx="435809" cy="3212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1" name="双括号 30">
              <a:extLst>
                <a:ext uri="{FF2B5EF4-FFF2-40B4-BE49-F238E27FC236}">
                  <a16:creationId xmlns:a16="http://schemas.microsoft.com/office/drawing/2014/main" id="{5B46D46E-D737-45DA-AF6D-3C5006444286}"/>
                </a:ext>
              </a:extLst>
            </p:cNvPr>
            <p:cNvSpPr/>
            <p:nvPr/>
          </p:nvSpPr>
          <p:spPr>
            <a:xfrm>
              <a:off x="3155446" y="1940646"/>
              <a:ext cx="605278" cy="436322"/>
            </a:xfrm>
            <a:prstGeom prst="bracketPair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smtClean="0">
                <a:ln w="12700"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2" name="文本框 74">
              <a:extLst>
                <a:ext uri="{FF2B5EF4-FFF2-40B4-BE49-F238E27FC236}">
                  <a16:creationId xmlns:a16="http://schemas.microsoft.com/office/drawing/2014/main" id="{0C5F5013-1EA9-4541-A647-F49C30F9420A}"/>
                </a:ext>
              </a:extLst>
            </p:cNvPr>
            <p:cNvSpPr txBox="1"/>
            <p:nvPr/>
          </p:nvSpPr>
          <p:spPr>
            <a:xfrm>
              <a:off x="2668118" y="2081234"/>
              <a:ext cx="39273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View 1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32360" y="2517763"/>
            <a:ext cx="1086531" cy="440689"/>
            <a:chOff x="2655065" y="2701138"/>
            <a:chExt cx="1107370" cy="436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矩形 29">
                  <a:extLst>
                    <a:ext uri="{FF2B5EF4-FFF2-40B4-BE49-F238E27FC236}">
                      <a16:creationId xmlns:a16="http://schemas.microsoft.com/office/drawing/2014/main" id="{BC931480-605C-4D96-84E0-CFC9C2C0D749}"/>
                    </a:ext>
                  </a:extLst>
                </p:cNvPr>
                <p:cNvSpPr/>
                <p:nvPr/>
              </p:nvSpPr>
              <p:spPr>
                <a:xfrm>
                  <a:off x="3242378" y="2758694"/>
                  <a:ext cx="435809" cy="321211"/>
                </a:xfrm>
                <a:prstGeom prst="rect">
                  <a:avLst/>
                </a:prstGeom>
                <a:solidFill>
                  <a:srgbClr val="4BACC6">
                    <a:lumMod val="40000"/>
                    <a:lumOff val="60000"/>
                  </a:srgbClr>
                </a:solidFill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105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050" b="0" i="0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kumimoji="0" lang="en-US" altLang="zh-CN" sz="105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7" name="矩形 29">
                  <a:extLst>
                    <a:ext uri="{FF2B5EF4-FFF2-40B4-BE49-F238E27FC236}">
                      <a16:creationId xmlns:a16="http://schemas.microsoft.com/office/drawing/2014/main" id="{BC931480-605C-4D96-84E0-CFC9C2C0D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2378" y="2758694"/>
                  <a:ext cx="435809" cy="3212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8" name="双括号 30">
              <a:extLst>
                <a:ext uri="{FF2B5EF4-FFF2-40B4-BE49-F238E27FC236}">
                  <a16:creationId xmlns:a16="http://schemas.microsoft.com/office/drawing/2014/main" id="{7868CC1C-9A5C-43B3-A124-DDFED4835891}"/>
                </a:ext>
              </a:extLst>
            </p:cNvPr>
            <p:cNvSpPr/>
            <p:nvPr/>
          </p:nvSpPr>
          <p:spPr>
            <a:xfrm>
              <a:off x="3157157" y="2701138"/>
              <a:ext cx="605278" cy="436322"/>
            </a:xfrm>
            <a:prstGeom prst="bracketPair">
              <a:avLst/>
            </a:prstGeom>
            <a:noFill/>
            <a:ln w="19050" cap="flat" cmpd="sng" algn="ctr">
              <a:solidFill>
                <a:srgbClr val="4BACC6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 smtClean="0">
                <a:ln w="12700"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9" name="文本框 74">
              <a:extLst>
                <a:ext uri="{FF2B5EF4-FFF2-40B4-BE49-F238E27FC236}">
                  <a16:creationId xmlns:a16="http://schemas.microsoft.com/office/drawing/2014/main" id="{602DD06B-58B2-4383-B5E2-8ADD1F50F2F3}"/>
                </a:ext>
              </a:extLst>
            </p:cNvPr>
            <p:cNvSpPr txBox="1"/>
            <p:nvPr/>
          </p:nvSpPr>
          <p:spPr>
            <a:xfrm>
              <a:off x="2655065" y="2789911"/>
              <a:ext cx="39273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View 2</a:t>
              </a:r>
              <a:endParaRPr kumimoji="0" lang="zh-CN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05598" y="3271459"/>
            <a:ext cx="1097473" cy="440689"/>
            <a:chOff x="2632190" y="3798019"/>
            <a:chExt cx="1118522" cy="436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矩形 29">
                  <a:extLst>
                    <a:ext uri="{FF2B5EF4-FFF2-40B4-BE49-F238E27FC236}">
                      <a16:creationId xmlns:a16="http://schemas.microsoft.com/office/drawing/2014/main" id="{296B5830-6209-4948-A3A7-AC7F6C2EF077}"/>
                    </a:ext>
                  </a:extLst>
                </p:cNvPr>
                <p:cNvSpPr/>
                <p:nvPr/>
              </p:nvSpPr>
              <p:spPr>
                <a:xfrm>
                  <a:off x="3230655" y="3855575"/>
                  <a:ext cx="435809" cy="321211"/>
                </a:xfrm>
                <a:prstGeom prst="rect">
                  <a:avLst/>
                </a:prstGeom>
                <a:solidFill>
                  <a:srgbClr val="9BBB59">
                    <a:lumMod val="40000"/>
                    <a:lumOff val="60000"/>
                  </a:srgbClr>
                </a:solidFill>
                <a:ln w="15875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0" tIns="0" rIns="0" bIns="0"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105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altLang="zh-CN" sz="1050" b="0" i="0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a:rPr kumimoji="0" lang="en-US" altLang="zh-CN" sz="105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矩形 29">
                  <a:extLst>
                    <a:ext uri="{FF2B5EF4-FFF2-40B4-BE49-F238E27FC236}">
                      <a16:creationId xmlns:a16="http://schemas.microsoft.com/office/drawing/2014/main" id="{296B5830-6209-4948-A3A7-AC7F6C2EF0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0655" y="3855575"/>
                  <a:ext cx="435809" cy="3212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5875"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5" name="双括号 30">
              <a:extLst>
                <a:ext uri="{FF2B5EF4-FFF2-40B4-BE49-F238E27FC236}">
                  <a16:creationId xmlns:a16="http://schemas.microsoft.com/office/drawing/2014/main" id="{5B46D46E-D737-45DA-AF6D-3C5006444286}"/>
                </a:ext>
              </a:extLst>
            </p:cNvPr>
            <p:cNvSpPr/>
            <p:nvPr/>
          </p:nvSpPr>
          <p:spPr>
            <a:xfrm>
              <a:off x="3145434" y="3798019"/>
              <a:ext cx="605278" cy="436322"/>
            </a:xfrm>
            <a:prstGeom prst="bracketPair">
              <a:avLst/>
            </a:prstGeom>
            <a:noFill/>
            <a:ln w="19050" cap="flat" cmpd="sng" algn="ctr">
              <a:solidFill>
                <a:srgbClr val="9BBB59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>
                <a:ln w="12700">
                  <a:solidFill>
                    <a:prstClr val="black"/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6" name="文本框 74">
              <a:extLst>
                <a:ext uri="{FF2B5EF4-FFF2-40B4-BE49-F238E27FC236}">
                  <a16:creationId xmlns:a16="http://schemas.microsoft.com/office/drawing/2014/main" id="{0C5F5013-1EA9-4541-A647-F49C30F9420A}"/>
                </a:ext>
              </a:extLst>
            </p:cNvPr>
            <p:cNvSpPr txBox="1"/>
            <p:nvPr/>
          </p:nvSpPr>
          <p:spPr>
            <a:xfrm>
              <a:off x="2632190" y="3881230"/>
              <a:ext cx="429605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View m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306">
            <a:extLst>
              <a:ext uri="{FF2B5EF4-FFF2-40B4-BE49-F238E27FC236}">
                <a16:creationId xmlns:a16="http://schemas.microsoft.com/office/drawing/2014/main" id="{3E7C07C7-90F5-496B-9DBF-5DD4498CD7B2}"/>
              </a:ext>
            </a:extLst>
          </p:cNvPr>
          <p:cNvSpPr/>
          <p:nvPr/>
        </p:nvSpPr>
        <p:spPr>
          <a:xfrm>
            <a:off x="1973329" y="2961475"/>
            <a:ext cx="301985" cy="23087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1200" b="0" i="0" u="none" strike="noStrike" kern="0" cap="none" spc="0" normalizeH="0" baseline="30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92">
            <a:extLst>
              <a:ext uri="{FF2B5EF4-FFF2-40B4-BE49-F238E27FC236}">
                <a16:creationId xmlns:a16="http://schemas.microsoft.com/office/drawing/2014/main" id="{A98C534D-1C72-428B-9191-91E02EFB5DDB}"/>
              </a:ext>
            </a:extLst>
          </p:cNvPr>
          <p:cNvSpPr txBox="1"/>
          <p:nvPr/>
        </p:nvSpPr>
        <p:spPr>
          <a:xfrm>
            <a:off x="3414870" y="1466642"/>
            <a:ext cx="1080539" cy="1865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Similarity Graphs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92">
            <a:extLst>
              <a:ext uri="{FF2B5EF4-FFF2-40B4-BE49-F238E27FC236}">
                <a16:creationId xmlns:a16="http://schemas.microsoft.com/office/drawing/2014/main" id="{2841E83B-9D4B-4B8E-A0CB-FCDE816AE8C4}"/>
              </a:ext>
            </a:extLst>
          </p:cNvPr>
          <p:cNvSpPr txBox="1"/>
          <p:nvPr/>
        </p:nvSpPr>
        <p:spPr>
          <a:xfrm>
            <a:off x="5230787" y="1725819"/>
            <a:ext cx="877643" cy="1865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Unified Graph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428649" y="1682531"/>
            <a:ext cx="1007434" cy="618125"/>
            <a:chOff x="4609975" y="1859812"/>
            <a:chExt cx="1026756" cy="664113"/>
          </a:xfrm>
        </p:grpSpPr>
        <p:sp>
          <p:nvSpPr>
            <p:cNvPr id="177" name="Rectangle: Rounded Corners 130">
              <a:extLst>
                <a:ext uri="{FF2B5EF4-FFF2-40B4-BE49-F238E27FC236}">
                  <a16:creationId xmlns:a16="http://schemas.microsoft.com/office/drawing/2014/main" id="{D40EC94A-99C6-4927-B729-44EB1007AC32}"/>
                </a:ext>
              </a:extLst>
            </p:cNvPr>
            <p:cNvSpPr/>
            <p:nvPr/>
          </p:nvSpPr>
          <p:spPr>
            <a:xfrm>
              <a:off x="4609975" y="1875925"/>
              <a:ext cx="1026756" cy="648000"/>
            </a:xfrm>
            <a:prstGeom prst="roundRect">
              <a:avLst>
                <a:gd name="adj" fmla="val 1993"/>
              </a:avLst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solidFill>
                <a:srgbClr val="F79646">
                  <a:lumMod val="75000"/>
                </a:srgbClr>
              </a:solidFill>
              <a:prstDash val="sysDot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8" name="椭圆 250">
              <a:extLst>
                <a:ext uri="{FF2B5EF4-FFF2-40B4-BE49-F238E27FC236}">
                  <a16:creationId xmlns:a16="http://schemas.microsoft.com/office/drawing/2014/main" id="{8E210655-247C-4400-86EC-AD21A88D796E}"/>
                </a:ext>
              </a:extLst>
            </p:cNvPr>
            <p:cNvSpPr/>
            <p:nvPr/>
          </p:nvSpPr>
          <p:spPr>
            <a:xfrm rot="1045840">
              <a:off x="4718022" y="1948311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9" name="椭圆 250">
              <a:extLst>
                <a:ext uri="{FF2B5EF4-FFF2-40B4-BE49-F238E27FC236}">
                  <a16:creationId xmlns:a16="http://schemas.microsoft.com/office/drawing/2014/main" id="{B7BBACB2-04CC-4639-A830-250D4CA38DD8}"/>
                </a:ext>
              </a:extLst>
            </p:cNvPr>
            <p:cNvSpPr/>
            <p:nvPr/>
          </p:nvSpPr>
          <p:spPr>
            <a:xfrm rot="20976126">
              <a:off x="4809296" y="2131480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0" name="椭圆 250">
              <a:extLst>
                <a:ext uri="{FF2B5EF4-FFF2-40B4-BE49-F238E27FC236}">
                  <a16:creationId xmlns:a16="http://schemas.microsoft.com/office/drawing/2014/main" id="{B7F4FC81-BCCC-4D64-9D86-9665CACC742E}"/>
                </a:ext>
              </a:extLst>
            </p:cNvPr>
            <p:cNvSpPr/>
            <p:nvPr/>
          </p:nvSpPr>
          <p:spPr>
            <a:xfrm rot="1135033">
              <a:off x="5007997" y="2351990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" name="椭圆 250">
              <a:extLst>
                <a:ext uri="{FF2B5EF4-FFF2-40B4-BE49-F238E27FC236}">
                  <a16:creationId xmlns:a16="http://schemas.microsoft.com/office/drawing/2014/main" id="{81603CFC-36EB-4F49-BE00-46E273355350}"/>
                </a:ext>
              </a:extLst>
            </p:cNvPr>
            <p:cNvSpPr/>
            <p:nvPr/>
          </p:nvSpPr>
          <p:spPr>
            <a:xfrm rot="21029371">
              <a:off x="4878141" y="2287700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" name="椭圆 250">
              <a:extLst>
                <a:ext uri="{FF2B5EF4-FFF2-40B4-BE49-F238E27FC236}">
                  <a16:creationId xmlns:a16="http://schemas.microsoft.com/office/drawing/2014/main" id="{08F4F519-38ED-40E8-9ED2-2FBEE3F2AA30}"/>
                </a:ext>
              </a:extLst>
            </p:cNvPr>
            <p:cNvSpPr/>
            <p:nvPr/>
          </p:nvSpPr>
          <p:spPr>
            <a:xfrm>
              <a:off x="5187552" y="2127801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3" name="椭圆 250">
              <a:extLst>
                <a:ext uri="{FF2B5EF4-FFF2-40B4-BE49-F238E27FC236}">
                  <a16:creationId xmlns:a16="http://schemas.microsoft.com/office/drawing/2014/main" id="{3E9FC935-3E07-4AA0-8C94-BA27F3EF04BF}"/>
                </a:ext>
              </a:extLst>
            </p:cNvPr>
            <p:cNvSpPr/>
            <p:nvPr/>
          </p:nvSpPr>
          <p:spPr>
            <a:xfrm>
              <a:off x="5367085" y="2021469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4" name="椭圆 250">
              <a:extLst>
                <a:ext uri="{FF2B5EF4-FFF2-40B4-BE49-F238E27FC236}">
                  <a16:creationId xmlns:a16="http://schemas.microsoft.com/office/drawing/2014/main" id="{CD522529-05D1-40C1-9E0A-83E0A8EF848A}"/>
                </a:ext>
              </a:extLst>
            </p:cNvPr>
            <p:cNvSpPr/>
            <p:nvPr/>
          </p:nvSpPr>
          <p:spPr>
            <a:xfrm>
              <a:off x="4959983" y="2046174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5" name="椭圆 250">
              <a:extLst>
                <a:ext uri="{FF2B5EF4-FFF2-40B4-BE49-F238E27FC236}">
                  <a16:creationId xmlns:a16="http://schemas.microsoft.com/office/drawing/2014/main" id="{7C61341A-7B08-4778-B41A-D03782070EF7}"/>
                </a:ext>
              </a:extLst>
            </p:cNvPr>
            <p:cNvSpPr/>
            <p:nvPr/>
          </p:nvSpPr>
          <p:spPr>
            <a:xfrm rot="20616396">
              <a:off x="5410251" y="2220635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6" name="椭圆 250">
              <a:extLst>
                <a:ext uri="{FF2B5EF4-FFF2-40B4-BE49-F238E27FC236}">
                  <a16:creationId xmlns:a16="http://schemas.microsoft.com/office/drawing/2014/main" id="{03201962-E087-49C0-8C64-B7DAD5992BD6}"/>
                </a:ext>
              </a:extLst>
            </p:cNvPr>
            <p:cNvSpPr/>
            <p:nvPr/>
          </p:nvSpPr>
          <p:spPr>
            <a:xfrm>
              <a:off x="5332749" y="2331855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7" name="椭圆 250">
              <a:extLst>
                <a:ext uri="{FF2B5EF4-FFF2-40B4-BE49-F238E27FC236}">
                  <a16:creationId xmlns:a16="http://schemas.microsoft.com/office/drawing/2014/main" id="{70C0CEE1-6753-43FC-9B3F-2CB7A002F7F1}"/>
                </a:ext>
              </a:extLst>
            </p:cNvPr>
            <p:cNvSpPr/>
            <p:nvPr/>
          </p:nvSpPr>
          <p:spPr>
            <a:xfrm rot="716123">
              <a:off x="4728321" y="2384226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F79646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88" name="Straight Connector 319">
              <a:extLst>
                <a:ext uri="{FF2B5EF4-FFF2-40B4-BE49-F238E27FC236}">
                  <a16:creationId xmlns:a16="http://schemas.microsoft.com/office/drawing/2014/main" id="{0DA6A31B-FCAF-4002-9CD5-FA615BE1EF1B}"/>
                </a:ext>
              </a:extLst>
            </p:cNvPr>
            <p:cNvCxnSpPr>
              <a:stCxn id="178" idx="5"/>
              <a:endCxn id="179" idx="0"/>
            </p:cNvCxnSpPr>
            <p:nvPr/>
          </p:nvCxnSpPr>
          <p:spPr>
            <a:xfrm>
              <a:off x="4794632" y="2047108"/>
              <a:ext cx="57584" cy="85232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9" name="Straight Connector 321">
              <a:extLst>
                <a:ext uri="{FF2B5EF4-FFF2-40B4-BE49-F238E27FC236}">
                  <a16:creationId xmlns:a16="http://schemas.microsoft.com/office/drawing/2014/main" id="{AB27DE48-0B90-4307-B9E5-144D3AEA91FC}"/>
                </a:ext>
              </a:extLst>
            </p:cNvPr>
            <p:cNvCxnSpPr>
              <a:stCxn id="179" idx="7"/>
              <a:endCxn id="184" idx="2"/>
            </p:cNvCxnSpPr>
            <p:nvPr/>
          </p:nvCxnSpPr>
          <p:spPr>
            <a:xfrm flipV="1">
              <a:off x="4891408" y="2098546"/>
              <a:ext cx="68575" cy="42197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0" name="Straight Connector 323">
              <a:extLst>
                <a:ext uri="{FF2B5EF4-FFF2-40B4-BE49-F238E27FC236}">
                  <a16:creationId xmlns:a16="http://schemas.microsoft.com/office/drawing/2014/main" id="{F341D4C0-D6EA-430A-B43B-FA751368812C}"/>
                </a:ext>
              </a:extLst>
            </p:cNvPr>
            <p:cNvCxnSpPr>
              <a:stCxn id="178" idx="6"/>
              <a:endCxn id="184" idx="1"/>
            </p:cNvCxnSpPr>
            <p:nvPr/>
          </p:nvCxnSpPr>
          <p:spPr>
            <a:xfrm>
              <a:off x="4820360" y="2016371"/>
              <a:ext cx="154962" cy="45142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1" name="Straight Connector 325">
              <a:extLst>
                <a:ext uri="{FF2B5EF4-FFF2-40B4-BE49-F238E27FC236}">
                  <a16:creationId xmlns:a16="http://schemas.microsoft.com/office/drawing/2014/main" id="{71E2EC38-8296-409B-B70B-718CC43F0AE8}"/>
                </a:ext>
              </a:extLst>
            </p:cNvPr>
            <p:cNvCxnSpPr>
              <a:cxnSpLocks/>
              <a:stCxn id="179" idx="5"/>
              <a:endCxn id="181" idx="0"/>
            </p:cNvCxnSpPr>
            <p:nvPr/>
          </p:nvCxnSpPr>
          <p:spPr>
            <a:xfrm>
              <a:off x="4904776" y="2213592"/>
              <a:ext cx="17084" cy="74828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2" name="Straight Connector 328">
              <a:extLst>
                <a:ext uri="{FF2B5EF4-FFF2-40B4-BE49-F238E27FC236}">
                  <a16:creationId xmlns:a16="http://schemas.microsoft.com/office/drawing/2014/main" id="{03E4A57C-5F7E-4CB2-982D-1EC282A7DBEE}"/>
                </a:ext>
              </a:extLst>
            </p:cNvPr>
            <p:cNvCxnSpPr>
              <a:stCxn id="187" idx="0"/>
              <a:endCxn id="179" idx="3"/>
            </p:cNvCxnSpPr>
            <p:nvPr/>
          </p:nvCxnSpPr>
          <p:spPr>
            <a:xfrm flipV="1">
              <a:off x="4791524" y="2226960"/>
              <a:ext cx="40403" cy="158398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3" name="Straight Connector 330">
              <a:extLst>
                <a:ext uri="{FF2B5EF4-FFF2-40B4-BE49-F238E27FC236}">
                  <a16:creationId xmlns:a16="http://schemas.microsoft.com/office/drawing/2014/main" id="{95E0D122-4094-4674-BD87-DA47F77EDC58}"/>
                </a:ext>
              </a:extLst>
            </p:cNvPr>
            <p:cNvCxnSpPr>
              <a:cxnSpLocks/>
              <a:stCxn id="187" idx="7"/>
              <a:endCxn id="181" idx="3"/>
            </p:cNvCxnSpPr>
            <p:nvPr/>
          </p:nvCxnSpPr>
          <p:spPr>
            <a:xfrm flipV="1">
              <a:off x="4824583" y="2382714"/>
              <a:ext cx="75525" cy="25310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4" name="Straight Connector 332">
              <a:extLst>
                <a:ext uri="{FF2B5EF4-FFF2-40B4-BE49-F238E27FC236}">
                  <a16:creationId xmlns:a16="http://schemas.microsoft.com/office/drawing/2014/main" id="{9C2C7ACB-73CA-4358-BD48-0B6E7116169C}"/>
                </a:ext>
              </a:extLst>
            </p:cNvPr>
            <p:cNvCxnSpPr>
              <a:cxnSpLocks/>
              <a:stCxn id="181" idx="5"/>
              <a:endCxn id="180" idx="2"/>
            </p:cNvCxnSpPr>
            <p:nvPr/>
          </p:nvCxnSpPr>
          <p:spPr>
            <a:xfrm>
              <a:off x="4973155" y="2370476"/>
              <a:ext cx="37671" cy="16907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5" name="Straight Connector 358">
              <a:extLst>
                <a:ext uri="{FF2B5EF4-FFF2-40B4-BE49-F238E27FC236}">
                  <a16:creationId xmlns:a16="http://schemas.microsoft.com/office/drawing/2014/main" id="{C6BC461E-293C-46B5-9C0A-2D5449A1DB60}"/>
                </a:ext>
              </a:extLst>
            </p:cNvPr>
            <p:cNvCxnSpPr>
              <a:stCxn id="184" idx="6"/>
              <a:endCxn id="182" idx="1"/>
            </p:cNvCxnSpPr>
            <p:nvPr/>
          </p:nvCxnSpPr>
          <p:spPr>
            <a:xfrm>
              <a:off x="5064726" y="2098546"/>
              <a:ext cx="138165" cy="44594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6" name="Straight Connector 360">
              <a:extLst>
                <a:ext uri="{FF2B5EF4-FFF2-40B4-BE49-F238E27FC236}">
                  <a16:creationId xmlns:a16="http://schemas.microsoft.com/office/drawing/2014/main" id="{576388F7-C215-48A1-B9A4-F48C48365B53}"/>
                </a:ext>
              </a:extLst>
            </p:cNvPr>
            <p:cNvCxnSpPr>
              <a:stCxn id="182" idx="7"/>
              <a:endCxn id="183" idx="3"/>
            </p:cNvCxnSpPr>
            <p:nvPr/>
          </p:nvCxnSpPr>
          <p:spPr>
            <a:xfrm flipV="1">
              <a:off x="5276956" y="2110873"/>
              <a:ext cx="105468" cy="32267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7" name="Straight Connector 362">
              <a:extLst>
                <a:ext uri="{FF2B5EF4-FFF2-40B4-BE49-F238E27FC236}">
                  <a16:creationId xmlns:a16="http://schemas.microsoft.com/office/drawing/2014/main" id="{61794AFC-7FFB-459F-8BD2-6CCB1BBE309A}"/>
                </a:ext>
              </a:extLst>
            </p:cNvPr>
            <p:cNvCxnSpPr>
              <a:stCxn id="183" idx="4"/>
              <a:endCxn id="185" idx="0"/>
            </p:cNvCxnSpPr>
            <p:nvPr/>
          </p:nvCxnSpPr>
          <p:spPr>
            <a:xfrm>
              <a:off x="5419457" y="2126212"/>
              <a:ext cx="28385" cy="96552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8" name="Straight Connector 364">
              <a:extLst>
                <a:ext uri="{FF2B5EF4-FFF2-40B4-BE49-F238E27FC236}">
                  <a16:creationId xmlns:a16="http://schemas.microsoft.com/office/drawing/2014/main" id="{5A8FEE8A-3BCC-4B72-B81C-0AF714B4872D}"/>
                </a:ext>
              </a:extLst>
            </p:cNvPr>
            <p:cNvCxnSpPr>
              <a:stCxn id="182" idx="5"/>
              <a:endCxn id="186" idx="1"/>
            </p:cNvCxnSpPr>
            <p:nvPr/>
          </p:nvCxnSpPr>
          <p:spPr>
            <a:xfrm>
              <a:off x="5276956" y="2217205"/>
              <a:ext cx="71132" cy="129989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99" name="Straight Connector 366">
              <a:extLst>
                <a:ext uri="{FF2B5EF4-FFF2-40B4-BE49-F238E27FC236}">
                  <a16:creationId xmlns:a16="http://schemas.microsoft.com/office/drawing/2014/main" id="{6E22E622-74BC-4B3A-BB3F-F076692728EE}"/>
                </a:ext>
              </a:extLst>
            </p:cNvPr>
            <p:cNvCxnSpPr>
              <a:cxnSpLocks/>
              <a:stCxn id="186" idx="7"/>
              <a:endCxn id="185" idx="3"/>
            </p:cNvCxnSpPr>
            <p:nvPr/>
          </p:nvCxnSpPr>
          <p:spPr>
            <a:xfrm flipV="1">
              <a:off x="5422153" y="2318985"/>
              <a:ext cx="15394" cy="28209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0" name="Straight Connector 368">
              <a:extLst>
                <a:ext uri="{FF2B5EF4-FFF2-40B4-BE49-F238E27FC236}">
                  <a16:creationId xmlns:a16="http://schemas.microsoft.com/office/drawing/2014/main" id="{D2DF5610-AA9A-4C13-BEF8-9EC52A90CEE8}"/>
                </a:ext>
              </a:extLst>
            </p:cNvPr>
            <p:cNvCxnSpPr>
              <a:cxnSpLocks/>
              <a:stCxn id="185" idx="1"/>
              <a:endCxn id="182" idx="6"/>
            </p:cNvCxnSpPr>
            <p:nvPr/>
          </p:nvCxnSpPr>
          <p:spPr>
            <a:xfrm flipH="1" flipV="1">
              <a:off x="5292295" y="2180173"/>
              <a:ext cx="124349" cy="67758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1" name="Straight Connector 370">
              <a:extLst>
                <a:ext uri="{FF2B5EF4-FFF2-40B4-BE49-F238E27FC236}">
                  <a16:creationId xmlns:a16="http://schemas.microsoft.com/office/drawing/2014/main" id="{72688FE7-1564-4B82-82AE-EA5F72D08BA2}"/>
                </a:ext>
              </a:extLst>
            </p:cNvPr>
            <p:cNvCxnSpPr>
              <a:cxnSpLocks/>
              <a:stCxn id="180" idx="0"/>
              <a:endCxn id="182" idx="3"/>
            </p:cNvCxnSpPr>
            <p:nvPr/>
          </p:nvCxnSpPr>
          <p:spPr>
            <a:xfrm flipV="1">
              <a:off x="5077348" y="2217205"/>
              <a:ext cx="125543" cy="137614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02" name="Straight Connector 372">
              <a:extLst>
                <a:ext uri="{FF2B5EF4-FFF2-40B4-BE49-F238E27FC236}">
                  <a16:creationId xmlns:a16="http://schemas.microsoft.com/office/drawing/2014/main" id="{3CF5CE54-84D1-4158-8664-0E7B8FF926B9}"/>
                </a:ext>
              </a:extLst>
            </p:cNvPr>
            <p:cNvCxnSpPr>
              <a:stCxn id="184" idx="4"/>
              <a:endCxn id="181" idx="7"/>
            </p:cNvCxnSpPr>
            <p:nvPr/>
          </p:nvCxnSpPr>
          <p:spPr>
            <a:xfrm flipH="1">
              <a:off x="4960917" y="2150917"/>
              <a:ext cx="51438" cy="146512"/>
            </a:xfrm>
            <a:prstGeom prst="line">
              <a:avLst/>
            </a:prstGeom>
            <a:noFill/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203" name="文本框 111">
              <a:extLst>
                <a:ext uri="{FF2B5EF4-FFF2-40B4-BE49-F238E27FC236}">
                  <a16:creationId xmlns:a16="http://schemas.microsoft.com/office/drawing/2014/main" id="{2613DD8C-7B36-450F-A257-BC63281A70F4}"/>
                </a:ext>
              </a:extLst>
            </p:cNvPr>
            <p:cNvSpPr txBox="1"/>
            <p:nvPr/>
          </p:nvSpPr>
          <p:spPr>
            <a:xfrm>
              <a:off x="5074904" y="1859812"/>
              <a:ext cx="15388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05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050" b="0" i="0" u="none" strike="noStrike" kern="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050" b="0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428649" y="2366365"/>
            <a:ext cx="1007434" cy="618125"/>
            <a:chOff x="4598527" y="2287049"/>
            <a:chExt cx="1026756" cy="664382"/>
          </a:xfrm>
        </p:grpSpPr>
        <p:grpSp>
          <p:nvGrpSpPr>
            <p:cNvPr id="151" name="Group 383">
              <a:extLst>
                <a:ext uri="{FF2B5EF4-FFF2-40B4-BE49-F238E27FC236}">
                  <a16:creationId xmlns:a16="http://schemas.microsoft.com/office/drawing/2014/main" id="{25074CE1-0F88-4C74-ADA7-07B6A51DF5E1}"/>
                </a:ext>
              </a:extLst>
            </p:cNvPr>
            <p:cNvGrpSpPr/>
            <p:nvPr/>
          </p:nvGrpSpPr>
          <p:grpSpPr>
            <a:xfrm>
              <a:off x="4598527" y="2303431"/>
              <a:ext cx="1026756" cy="648000"/>
              <a:chOff x="4392737" y="3773305"/>
              <a:chExt cx="1026756" cy="648000"/>
            </a:xfrm>
          </p:grpSpPr>
          <p:sp>
            <p:nvSpPr>
              <p:cNvPr id="153" name="Rectangle: Rounded Corners 384">
                <a:extLst>
                  <a:ext uri="{FF2B5EF4-FFF2-40B4-BE49-F238E27FC236}">
                    <a16:creationId xmlns:a16="http://schemas.microsoft.com/office/drawing/2014/main" id="{AC91873E-B0FD-49A8-B2C8-BA4641879522}"/>
                  </a:ext>
                </a:extLst>
              </p:cNvPr>
              <p:cNvSpPr/>
              <p:nvPr/>
            </p:nvSpPr>
            <p:spPr>
              <a:xfrm>
                <a:off x="4392737" y="3773305"/>
                <a:ext cx="1026756" cy="648000"/>
              </a:xfrm>
              <a:prstGeom prst="roundRect">
                <a:avLst>
                  <a:gd name="adj" fmla="val 1993"/>
                </a:avLst>
              </a:prstGeom>
              <a:solidFill>
                <a:srgbClr val="4BACC6">
                  <a:lumMod val="40000"/>
                  <a:lumOff val="60000"/>
                </a:srgbClr>
              </a:solidFill>
              <a:ln w="25400" cap="flat" cmpd="sng" algn="ctr">
                <a:solidFill>
                  <a:srgbClr val="4BACC6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椭圆 250">
                <a:extLst>
                  <a:ext uri="{FF2B5EF4-FFF2-40B4-BE49-F238E27FC236}">
                    <a16:creationId xmlns:a16="http://schemas.microsoft.com/office/drawing/2014/main" id="{56DB6715-22ED-4FFD-8950-BDDBB1267467}"/>
                  </a:ext>
                </a:extLst>
              </p:cNvPr>
              <p:cNvSpPr/>
              <p:nvPr/>
            </p:nvSpPr>
            <p:spPr>
              <a:xfrm rot="1045840">
                <a:off x="4500784" y="3845691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椭圆 250">
                <a:extLst>
                  <a:ext uri="{FF2B5EF4-FFF2-40B4-BE49-F238E27FC236}">
                    <a16:creationId xmlns:a16="http://schemas.microsoft.com/office/drawing/2014/main" id="{D239BA48-6345-4290-8B3F-463FE74B17BB}"/>
                  </a:ext>
                </a:extLst>
              </p:cNvPr>
              <p:cNvSpPr/>
              <p:nvPr/>
            </p:nvSpPr>
            <p:spPr>
              <a:xfrm rot="21362449">
                <a:off x="4592058" y="4028860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椭圆 250">
                <a:extLst>
                  <a:ext uri="{FF2B5EF4-FFF2-40B4-BE49-F238E27FC236}">
                    <a16:creationId xmlns:a16="http://schemas.microsoft.com/office/drawing/2014/main" id="{6398B7F7-DE8B-4DEF-B0B7-5D1E352D6801}"/>
                  </a:ext>
                </a:extLst>
              </p:cNvPr>
              <p:cNvSpPr/>
              <p:nvPr/>
            </p:nvSpPr>
            <p:spPr>
              <a:xfrm rot="406626">
                <a:off x="4790759" y="4249370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椭圆 250">
                <a:extLst>
                  <a:ext uri="{FF2B5EF4-FFF2-40B4-BE49-F238E27FC236}">
                    <a16:creationId xmlns:a16="http://schemas.microsoft.com/office/drawing/2014/main" id="{3ECD18C1-06CB-45A1-8781-0C1D48009C82}"/>
                  </a:ext>
                </a:extLst>
              </p:cNvPr>
              <p:cNvSpPr/>
              <p:nvPr/>
            </p:nvSpPr>
            <p:spPr>
              <a:xfrm rot="21214124">
                <a:off x="4660903" y="4185080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椭圆 250">
                <a:extLst>
                  <a:ext uri="{FF2B5EF4-FFF2-40B4-BE49-F238E27FC236}">
                    <a16:creationId xmlns:a16="http://schemas.microsoft.com/office/drawing/2014/main" id="{63F52AA6-3694-44CD-909A-C7EA1C9609F4}"/>
                  </a:ext>
                </a:extLst>
              </p:cNvPr>
              <p:cNvSpPr/>
              <p:nvPr/>
            </p:nvSpPr>
            <p:spPr>
              <a:xfrm>
                <a:off x="4970314" y="4025181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椭圆 250">
                <a:extLst>
                  <a:ext uri="{FF2B5EF4-FFF2-40B4-BE49-F238E27FC236}">
                    <a16:creationId xmlns:a16="http://schemas.microsoft.com/office/drawing/2014/main" id="{B6945178-2B76-4359-B0D6-E2E15CE10C59}"/>
                  </a:ext>
                </a:extLst>
              </p:cNvPr>
              <p:cNvSpPr/>
              <p:nvPr/>
            </p:nvSpPr>
            <p:spPr>
              <a:xfrm>
                <a:off x="5149847" y="3918849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椭圆 250">
                <a:extLst>
                  <a:ext uri="{FF2B5EF4-FFF2-40B4-BE49-F238E27FC236}">
                    <a16:creationId xmlns:a16="http://schemas.microsoft.com/office/drawing/2014/main" id="{A2897AB6-14AE-4FC2-89F2-220E27FFBE1E}"/>
                  </a:ext>
                </a:extLst>
              </p:cNvPr>
              <p:cNvSpPr/>
              <p:nvPr/>
            </p:nvSpPr>
            <p:spPr>
              <a:xfrm rot="21115640">
                <a:off x="4742745" y="3943554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1" name="椭圆 250">
                <a:extLst>
                  <a:ext uri="{FF2B5EF4-FFF2-40B4-BE49-F238E27FC236}">
                    <a16:creationId xmlns:a16="http://schemas.microsoft.com/office/drawing/2014/main" id="{BF9C4130-7120-4653-AA12-F10C1BC613E3}"/>
                  </a:ext>
                </a:extLst>
              </p:cNvPr>
              <p:cNvSpPr/>
              <p:nvPr/>
            </p:nvSpPr>
            <p:spPr>
              <a:xfrm rot="20616396">
                <a:off x="5193013" y="4118015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2" name="椭圆 250">
                <a:extLst>
                  <a:ext uri="{FF2B5EF4-FFF2-40B4-BE49-F238E27FC236}">
                    <a16:creationId xmlns:a16="http://schemas.microsoft.com/office/drawing/2014/main" id="{C9534488-5C51-4915-BC77-C13494AB7A96}"/>
                  </a:ext>
                </a:extLst>
              </p:cNvPr>
              <p:cNvSpPr/>
              <p:nvPr/>
            </p:nvSpPr>
            <p:spPr>
              <a:xfrm>
                <a:off x="5115511" y="4229235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3" name="椭圆 250">
                <a:extLst>
                  <a:ext uri="{FF2B5EF4-FFF2-40B4-BE49-F238E27FC236}">
                    <a16:creationId xmlns:a16="http://schemas.microsoft.com/office/drawing/2014/main" id="{3B397324-775F-4DD2-9525-76FDA5071BF7}"/>
                  </a:ext>
                </a:extLst>
              </p:cNvPr>
              <p:cNvSpPr/>
              <p:nvPr/>
            </p:nvSpPr>
            <p:spPr>
              <a:xfrm rot="716123">
                <a:off x="4511083" y="4281606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4BACC6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4" name="Straight Connector 395">
                <a:extLst>
                  <a:ext uri="{FF2B5EF4-FFF2-40B4-BE49-F238E27FC236}">
                    <a16:creationId xmlns:a16="http://schemas.microsoft.com/office/drawing/2014/main" id="{B2D752D8-F88A-4335-9920-8B4FAF8FB6B8}"/>
                  </a:ext>
                </a:extLst>
              </p:cNvPr>
              <p:cNvCxnSpPr>
                <a:stCxn id="154" idx="5"/>
                <a:endCxn id="155" idx="0"/>
              </p:cNvCxnSpPr>
              <p:nvPr/>
            </p:nvCxnSpPr>
            <p:spPr>
              <a:xfrm>
                <a:off x="4577394" y="3944488"/>
                <a:ext cx="63420" cy="84497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65" name="Straight Connector 396">
                <a:extLst>
                  <a:ext uri="{FF2B5EF4-FFF2-40B4-BE49-F238E27FC236}">
                    <a16:creationId xmlns:a16="http://schemas.microsoft.com/office/drawing/2014/main" id="{05D072F0-AA22-48CD-9F73-D712D4AADF54}"/>
                  </a:ext>
                </a:extLst>
              </p:cNvPr>
              <p:cNvCxnSpPr>
                <a:stCxn id="155" idx="7"/>
                <a:endCxn id="160" idx="2"/>
              </p:cNvCxnSpPr>
              <p:nvPr/>
            </p:nvCxnSpPr>
            <p:spPr>
              <a:xfrm flipV="1">
                <a:off x="4678817" y="4003280"/>
                <a:ext cx="64447" cy="38450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66" name="Straight Connector 397">
                <a:extLst>
                  <a:ext uri="{FF2B5EF4-FFF2-40B4-BE49-F238E27FC236}">
                    <a16:creationId xmlns:a16="http://schemas.microsoft.com/office/drawing/2014/main" id="{99719CF9-CEEC-49B2-A601-A0EFE32D11CD}"/>
                  </a:ext>
                </a:extLst>
              </p:cNvPr>
              <p:cNvCxnSpPr>
                <a:stCxn id="154" idx="6"/>
                <a:endCxn id="160" idx="1"/>
              </p:cNvCxnSpPr>
              <p:nvPr/>
            </p:nvCxnSpPr>
            <p:spPr>
              <a:xfrm>
                <a:off x="4603122" y="3913751"/>
                <a:ext cx="150129" cy="50709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67" name="Straight Connector 398">
                <a:extLst>
                  <a:ext uri="{FF2B5EF4-FFF2-40B4-BE49-F238E27FC236}">
                    <a16:creationId xmlns:a16="http://schemas.microsoft.com/office/drawing/2014/main" id="{C572447F-64FB-4615-A453-37DFCDA81899}"/>
                  </a:ext>
                </a:extLst>
              </p:cNvPr>
              <p:cNvCxnSpPr>
                <a:cxnSpLocks/>
                <a:stCxn id="155" idx="5"/>
                <a:endCxn id="157" idx="0"/>
              </p:cNvCxnSpPr>
              <p:nvPr/>
            </p:nvCxnSpPr>
            <p:spPr>
              <a:xfrm>
                <a:off x="4683931" y="4115619"/>
                <a:ext cx="23478" cy="69791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68" name="Straight Connector 400">
                <a:extLst>
                  <a:ext uri="{FF2B5EF4-FFF2-40B4-BE49-F238E27FC236}">
                    <a16:creationId xmlns:a16="http://schemas.microsoft.com/office/drawing/2014/main" id="{138E56A6-0283-4803-86A4-FB494371252E}"/>
                  </a:ext>
                </a:extLst>
              </p:cNvPr>
              <p:cNvCxnSpPr>
                <a:cxnSpLocks/>
                <a:stCxn id="163" idx="7"/>
                <a:endCxn id="157" idx="3"/>
              </p:cNvCxnSpPr>
              <p:nvPr/>
            </p:nvCxnSpPr>
            <p:spPr>
              <a:xfrm flipV="1">
                <a:off x="4607345" y="4278399"/>
                <a:ext cx="73278" cy="27005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69" name="Straight Connector 401">
                <a:extLst>
                  <a:ext uri="{FF2B5EF4-FFF2-40B4-BE49-F238E27FC236}">
                    <a16:creationId xmlns:a16="http://schemas.microsoft.com/office/drawing/2014/main" id="{85BFB9BA-47B3-4E20-99FB-E21829B06E6D}"/>
                  </a:ext>
                </a:extLst>
              </p:cNvPr>
              <p:cNvCxnSpPr>
                <a:cxnSpLocks/>
                <a:stCxn id="157" idx="5"/>
                <a:endCxn id="156" idx="2"/>
              </p:cNvCxnSpPr>
              <p:nvPr/>
            </p:nvCxnSpPr>
            <p:spPr>
              <a:xfrm>
                <a:off x="4754222" y="4270103"/>
                <a:ext cx="36903" cy="25459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70" name="Straight Connector 402">
                <a:extLst>
                  <a:ext uri="{FF2B5EF4-FFF2-40B4-BE49-F238E27FC236}">
                    <a16:creationId xmlns:a16="http://schemas.microsoft.com/office/drawing/2014/main" id="{DA4F90B8-8B85-4831-9938-9CF0DF721E1B}"/>
                  </a:ext>
                </a:extLst>
              </p:cNvPr>
              <p:cNvCxnSpPr>
                <a:stCxn id="160" idx="6"/>
                <a:endCxn id="158" idx="1"/>
              </p:cNvCxnSpPr>
              <p:nvPr/>
            </p:nvCxnSpPr>
            <p:spPr>
              <a:xfrm>
                <a:off x="4846969" y="3988572"/>
                <a:ext cx="138684" cy="51948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71" name="Straight Connector 403">
                <a:extLst>
                  <a:ext uri="{FF2B5EF4-FFF2-40B4-BE49-F238E27FC236}">
                    <a16:creationId xmlns:a16="http://schemas.microsoft.com/office/drawing/2014/main" id="{4821B5B7-579E-4410-B660-3A1F6EF01B5E}"/>
                  </a:ext>
                </a:extLst>
              </p:cNvPr>
              <p:cNvCxnSpPr>
                <a:stCxn id="158" idx="7"/>
                <a:endCxn id="159" idx="3"/>
              </p:cNvCxnSpPr>
              <p:nvPr/>
            </p:nvCxnSpPr>
            <p:spPr>
              <a:xfrm flipV="1">
                <a:off x="5059718" y="4008253"/>
                <a:ext cx="105468" cy="32267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72" name="Straight Connector 404">
                <a:extLst>
                  <a:ext uri="{FF2B5EF4-FFF2-40B4-BE49-F238E27FC236}">
                    <a16:creationId xmlns:a16="http://schemas.microsoft.com/office/drawing/2014/main" id="{70853223-06B3-4D82-BD3A-558B0B0A62DB}"/>
                  </a:ext>
                </a:extLst>
              </p:cNvPr>
              <p:cNvCxnSpPr>
                <a:stCxn id="159" idx="4"/>
                <a:endCxn id="161" idx="0"/>
              </p:cNvCxnSpPr>
              <p:nvPr/>
            </p:nvCxnSpPr>
            <p:spPr>
              <a:xfrm>
                <a:off x="5202219" y="4023592"/>
                <a:ext cx="28385" cy="96552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73" name="Straight Connector 405">
                <a:extLst>
                  <a:ext uri="{FF2B5EF4-FFF2-40B4-BE49-F238E27FC236}">
                    <a16:creationId xmlns:a16="http://schemas.microsoft.com/office/drawing/2014/main" id="{4A87C2BC-A2FC-43F1-A560-4825170B7527}"/>
                  </a:ext>
                </a:extLst>
              </p:cNvPr>
              <p:cNvCxnSpPr>
                <a:stCxn id="158" idx="5"/>
                <a:endCxn id="162" idx="1"/>
              </p:cNvCxnSpPr>
              <p:nvPr/>
            </p:nvCxnSpPr>
            <p:spPr>
              <a:xfrm>
                <a:off x="5059718" y="4114585"/>
                <a:ext cx="71132" cy="129989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74" name="Straight Connector 406">
                <a:extLst>
                  <a:ext uri="{FF2B5EF4-FFF2-40B4-BE49-F238E27FC236}">
                    <a16:creationId xmlns:a16="http://schemas.microsoft.com/office/drawing/2014/main" id="{DC9C3164-F82A-481D-ABE8-2452407D8976}"/>
                  </a:ext>
                </a:extLst>
              </p:cNvPr>
              <p:cNvCxnSpPr>
                <a:cxnSpLocks/>
                <a:stCxn id="162" idx="7"/>
                <a:endCxn id="161" idx="3"/>
              </p:cNvCxnSpPr>
              <p:nvPr/>
            </p:nvCxnSpPr>
            <p:spPr>
              <a:xfrm flipV="1">
                <a:off x="5204915" y="4216365"/>
                <a:ext cx="15394" cy="28209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75" name="Straight Connector 407">
                <a:extLst>
                  <a:ext uri="{FF2B5EF4-FFF2-40B4-BE49-F238E27FC236}">
                    <a16:creationId xmlns:a16="http://schemas.microsoft.com/office/drawing/2014/main" id="{4CB77D43-9246-4994-BCEA-A8D9101B2520}"/>
                  </a:ext>
                </a:extLst>
              </p:cNvPr>
              <p:cNvCxnSpPr>
                <a:cxnSpLocks/>
                <a:stCxn id="161" idx="1"/>
                <a:endCxn id="158" idx="6"/>
              </p:cNvCxnSpPr>
              <p:nvPr/>
            </p:nvCxnSpPr>
            <p:spPr>
              <a:xfrm flipH="1" flipV="1">
                <a:off x="5075057" y="4077553"/>
                <a:ext cx="124349" cy="67758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76" name="Straight Connector 408">
                <a:extLst>
                  <a:ext uri="{FF2B5EF4-FFF2-40B4-BE49-F238E27FC236}">
                    <a16:creationId xmlns:a16="http://schemas.microsoft.com/office/drawing/2014/main" id="{E7CA26C2-B104-419D-97DF-9A07E5C108EE}"/>
                  </a:ext>
                </a:extLst>
              </p:cNvPr>
              <p:cNvCxnSpPr>
                <a:cxnSpLocks/>
                <a:stCxn id="156" idx="0"/>
                <a:endCxn id="160" idx="4"/>
              </p:cNvCxnSpPr>
              <p:nvPr/>
            </p:nvCxnSpPr>
            <p:spPr>
              <a:xfrm flipH="1" flipV="1">
                <a:off x="4802471" y="4047778"/>
                <a:ext cx="46840" cy="201958"/>
              </a:xfrm>
              <a:prstGeom prst="line">
                <a:avLst/>
              </a:prstGeom>
              <a:noFill/>
              <a:ln w="6350" cap="flat" cmpd="sng" algn="ctr">
                <a:solidFill>
                  <a:srgbClr val="4BACC6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</p:grpSp>
        <p:sp>
          <p:nvSpPr>
            <p:cNvPr id="152" name="文本框 111">
              <a:extLst>
                <a:ext uri="{FF2B5EF4-FFF2-40B4-BE49-F238E27FC236}">
                  <a16:creationId xmlns:a16="http://schemas.microsoft.com/office/drawing/2014/main" id="{6FA810E7-F461-4FBF-9D26-8EBF40BDBB42}"/>
                </a:ext>
              </a:extLst>
            </p:cNvPr>
            <p:cNvSpPr txBox="1"/>
            <p:nvPr/>
          </p:nvSpPr>
          <p:spPr>
            <a:xfrm>
              <a:off x="5116835" y="2287049"/>
              <a:ext cx="15388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050" b="0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050" b="0" i="0" u="none" strike="noStrike" kern="0" cap="none" spc="0" normalizeH="0" baseline="3000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1050" b="0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434972" y="3149761"/>
            <a:ext cx="1006692" cy="581765"/>
            <a:chOff x="5841165" y="2299611"/>
            <a:chExt cx="1026000" cy="651820"/>
          </a:xfrm>
        </p:grpSpPr>
        <p:grpSp>
          <p:nvGrpSpPr>
            <p:cNvPr id="126" name="Group 441">
              <a:extLst>
                <a:ext uri="{FF2B5EF4-FFF2-40B4-BE49-F238E27FC236}">
                  <a16:creationId xmlns:a16="http://schemas.microsoft.com/office/drawing/2014/main" id="{C265A625-00ED-4CAB-93BF-B66097EF5EEE}"/>
                </a:ext>
              </a:extLst>
            </p:cNvPr>
            <p:cNvGrpSpPr/>
            <p:nvPr/>
          </p:nvGrpSpPr>
          <p:grpSpPr>
            <a:xfrm>
              <a:off x="5841165" y="2303431"/>
              <a:ext cx="1026000" cy="648000"/>
              <a:chOff x="4392737" y="3773305"/>
              <a:chExt cx="1026000" cy="648000"/>
            </a:xfrm>
          </p:grpSpPr>
          <p:sp>
            <p:nvSpPr>
              <p:cNvPr id="128" name="Rectangle: Rounded Corners 442">
                <a:extLst>
                  <a:ext uri="{FF2B5EF4-FFF2-40B4-BE49-F238E27FC236}">
                    <a16:creationId xmlns:a16="http://schemas.microsoft.com/office/drawing/2014/main" id="{4D7BA196-6244-4B83-AE16-7389E8137543}"/>
                  </a:ext>
                </a:extLst>
              </p:cNvPr>
              <p:cNvSpPr/>
              <p:nvPr/>
            </p:nvSpPr>
            <p:spPr>
              <a:xfrm>
                <a:off x="4392737" y="3773305"/>
                <a:ext cx="1026000" cy="648000"/>
              </a:xfrm>
              <a:prstGeom prst="roundRect">
                <a:avLst>
                  <a:gd name="adj" fmla="val 1993"/>
                </a:avLst>
              </a:prstGeom>
              <a:solidFill>
                <a:srgbClr val="9BBB59">
                  <a:lumMod val="40000"/>
                  <a:lumOff val="60000"/>
                </a:srgbClr>
              </a:solidFill>
              <a:ln w="25400" cap="flat" cmpd="sng" algn="ctr">
                <a:solidFill>
                  <a:srgbClr val="9BBB59">
                    <a:lumMod val="75000"/>
                  </a:srgbClr>
                </a:solidFill>
                <a:prstDash val="sysDot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9" name="椭圆 250">
                <a:extLst>
                  <a:ext uri="{FF2B5EF4-FFF2-40B4-BE49-F238E27FC236}">
                    <a16:creationId xmlns:a16="http://schemas.microsoft.com/office/drawing/2014/main" id="{892771BF-A571-4EAC-9CF7-FEF1DEEC84FA}"/>
                  </a:ext>
                </a:extLst>
              </p:cNvPr>
              <p:cNvSpPr/>
              <p:nvPr/>
            </p:nvSpPr>
            <p:spPr>
              <a:xfrm rot="1045840">
                <a:off x="4500784" y="3845691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椭圆 250">
                <a:extLst>
                  <a:ext uri="{FF2B5EF4-FFF2-40B4-BE49-F238E27FC236}">
                    <a16:creationId xmlns:a16="http://schemas.microsoft.com/office/drawing/2014/main" id="{5398DB83-9FE7-43A8-9B8F-E204B248B846}"/>
                  </a:ext>
                </a:extLst>
              </p:cNvPr>
              <p:cNvSpPr/>
              <p:nvPr/>
            </p:nvSpPr>
            <p:spPr>
              <a:xfrm rot="20976126">
                <a:off x="4592058" y="4028860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9BBB59"/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椭圆 250">
                <a:extLst>
                  <a:ext uri="{FF2B5EF4-FFF2-40B4-BE49-F238E27FC236}">
                    <a16:creationId xmlns:a16="http://schemas.microsoft.com/office/drawing/2014/main" id="{D7961735-5B2A-4C5A-9799-7C566E99687B}"/>
                  </a:ext>
                </a:extLst>
              </p:cNvPr>
              <p:cNvSpPr/>
              <p:nvPr/>
            </p:nvSpPr>
            <p:spPr>
              <a:xfrm rot="1135033">
                <a:off x="4790759" y="4249370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椭圆 250">
                <a:extLst>
                  <a:ext uri="{FF2B5EF4-FFF2-40B4-BE49-F238E27FC236}">
                    <a16:creationId xmlns:a16="http://schemas.microsoft.com/office/drawing/2014/main" id="{43B30792-49A8-4E55-A32A-F9C33A4B699E}"/>
                  </a:ext>
                </a:extLst>
              </p:cNvPr>
              <p:cNvSpPr/>
              <p:nvPr/>
            </p:nvSpPr>
            <p:spPr>
              <a:xfrm rot="21029371">
                <a:off x="4660903" y="4185080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椭圆 250">
                <a:extLst>
                  <a:ext uri="{FF2B5EF4-FFF2-40B4-BE49-F238E27FC236}">
                    <a16:creationId xmlns:a16="http://schemas.microsoft.com/office/drawing/2014/main" id="{F03D0BD1-4711-4A00-ABB3-7EC73BF72534}"/>
                  </a:ext>
                </a:extLst>
              </p:cNvPr>
              <p:cNvSpPr/>
              <p:nvPr/>
            </p:nvSpPr>
            <p:spPr>
              <a:xfrm>
                <a:off x="4970314" y="4025181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9BBB59"/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椭圆 250">
                <a:extLst>
                  <a:ext uri="{FF2B5EF4-FFF2-40B4-BE49-F238E27FC236}">
                    <a16:creationId xmlns:a16="http://schemas.microsoft.com/office/drawing/2014/main" id="{CB8211B8-FD53-4BA2-B731-4903F8B71D0C}"/>
                  </a:ext>
                </a:extLst>
              </p:cNvPr>
              <p:cNvSpPr/>
              <p:nvPr/>
            </p:nvSpPr>
            <p:spPr>
              <a:xfrm>
                <a:off x="5149847" y="3918849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椭圆 250">
                <a:extLst>
                  <a:ext uri="{FF2B5EF4-FFF2-40B4-BE49-F238E27FC236}">
                    <a16:creationId xmlns:a16="http://schemas.microsoft.com/office/drawing/2014/main" id="{409B5FAF-59F3-4CB9-A073-3A1F1C29CED7}"/>
                  </a:ext>
                </a:extLst>
              </p:cNvPr>
              <p:cNvSpPr/>
              <p:nvPr/>
            </p:nvSpPr>
            <p:spPr>
              <a:xfrm>
                <a:off x="4742745" y="3943554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椭圆 250">
                <a:extLst>
                  <a:ext uri="{FF2B5EF4-FFF2-40B4-BE49-F238E27FC236}">
                    <a16:creationId xmlns:a16="http://schemas.microsoft.com/office/drawing/2014/main" id="{2866A847-15C0-45F3-85C5-C7A07EEFDB17}"/>
                  </a:ext>
                </a:extLst>
              </p:cNvPr>
              <p:cNvSpPr/>
              <p:nvPr/>
            </p:nvSpPr>
            <p:spPr>
              <a:xfrm rot="20616396">
                <a:off x="5193013" y="4118015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椭圆 250">
                <a:extLst>
                  <a:ext uri="{FF2B5EF4-FFF2-40B4-BE49-F238E27FC236}">
                    <a16:creationId xmlns:a16="http://schemas.microsoft.com/office/drawing/2014/main" id="{CA11E546-634F-4ACA-9728-1283C3EF4D4F}"/>
                  </a:ext>
                </a:extLst>
              </p:cNvPr>
              <p:cNvSpPr/>
              <p:nvPr/>
            </p:nvSpPr>
            <p:spPr>
              <a:xfrm>
                <a:off x="5115511" y="4229235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椭圆 250">
                <a:extLst>
                  <a:ext uri="{FF2B5EF4-FFF2-40B4-BE49-F238E27FC236}">
                    <a16:creationId xmlns:a16="http://schemas.microsoft.com/office/drawing/2014/main" id="{39FD3D9E-6D2E-4E13-9B88-1ED5967B90FE}"/>
                  </a:ext>
                </a:extLst>
              </p:cNvPr>
              <p:cNvSpPr/>
              <p:nvPr/>
            </p:nvSpPr>
            <p:spPr>
              <a:xfrm rot="716123">
                <a:off x="4511083" y="4281606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9BBB59"/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9BBB59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9" name="Straight Connector 453">
                <a:extLst>
                  <a:ext uri="{FF2B5EF4-FFF2-40B4-BE49-F238E27FC236}">
                    <a16:creationId xmlns:a16="http://schemas.microsoft.com/office/drawing/2014/main" id="{885402F5-1206-4C4A-974C-7F6B5624476D}"/>
                  </a:ext>
                </a:extLst>
              </p:cNvPr>
              <p:cNvCxnSpPr>
                <a:stCxn id="129" idx="5"/>
                <a:endCxn id="130" idx="0"/>
              </p:cNvCxnSpPr>
              <p:nvPr/>
            </p:nvCxnSpPr>
            <p:spPr>
              <a:xfrm>
                <a:off x="4577394" y="3944488"/>
                <a:ext cx="57584" cy="85232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0" name="Straight Connector 454">
                <a:extLst>
                  <a:ext uri="{FF2B5EF4-FFF2-40B4-BE49-F238E27FC236}">
                    <a16:creationId xmlns:a16="http://schemas.microsoft.com/office/drawing/2014/main" id="{5873FCAE-23A8-4DA1-89F1-1D6943AB4C99}"/>
                  </a:ext>
                </a:extLst>
              </p:cNvPr>
              <p:cNvCxnSpPr>
                <a:stCxn id="130" idx="7"/>
                <a:endCxn id="135" idx="2"/>
              </p:cNvCxnSpPr>
              <p:nvPr/>
            </p:nvCxnSpPr>
            <p:spPr>
              <a:xfrm flipV="1">
                <a:off x="4674170" y="3995926"/>
                <a:ext cx="68575" cy="42197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1" name="Straight Connector 455">
                <a:extLst>
                  <a:ext uri="{FF2B5EF4-FFF2-40B4-BE49-F238E27FC236}">
                    <a16:creationId xmlns:a16="http://schemas.microsoft.com/office/drawing/2014/main" id="{5CE6C762-305F-4452-B14D-20F106084ACC}"/>
                  </a:ext>
                </a:extLst>
              </p:cNvPr>
              <p:cNvCxnSpPr>
                <a:stCxn id="129" idx="6"/>
                <a:endCxn id="135" idx="1"/>
              </p:cNvCxnSpPr>
              <p:nvPr/>
            </p:nvCxnSpPr>
            <p:spPr>
              <a:xfrm>
                <a:off x="4603122" y="3913751"/>
                <a:ext cx="154962" cy="45142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2" name="Straight Connector 456">
                <a:extLst>
                  <a:ext uri="{FF2B5EF4-FFF2-40B4-BE49-F238E27FC236}">
                    <a16:creationId xmlns:a16="http://schemas.microsoft.com/office/drawing/2014/main" id="{120D47D6-F94B-4A5F-825D-856897B6C5F8}"/>
                  </a:ext>
                </a:extLst>
              </p:cNvPr>
              <p:cNvCxnSpPr>
                <a:cxnSpLocks/>
                <a:stCxn id="130" idx="5"/>
                <a:endCxn id="132" idx="0"/>
              </p:cNvCxnSpPr>
              <p:nvPr/>
            </p:nvCxnSpPr>
            <p:spPr>
              <a:xfrm>
                <a:off x="4687538" y="4110972"/>
                <a:ext cx="17084" cy="74828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3" name="Straight Connector 458">
                <a:extLst>
                  <a:ext uri="{FF2B5EF4-FFF2-40B4-BE49-F238E27FC236}">
                    <a16:creationId xmlns:a16="http://schemas.microsoft.com/office/drawing/2014/main" id="{E8120DA6-5211-4032-A18F-5A318B32BBB0}"/>
                  </a:ext>
                </a:extLst>
              </p:cNvPr>
              <p:cNvCxnSpPr>
                <a:cxnSpLocks/>
                <a:stCxn id="138" idx="7"/>
                <a:endCxn id="132" idx="3"/>
              </p:cNvCxnSpPr>
              <p:nvPr/>
            </p:nvCxnSpPr>
            <p:spPr>
              <a:xfrm flipV="1">
                <a:off x="4607345" y="4280094"/>
                <a:ext cx="75525" cy="25310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4" name="Straight Connector 459">
                <a:extLst>
                  <a:ext uri="{FF2B5EF4-FFF2-40B4-BE49-F238E27FC236}">
                    <a16:creationId xmlns:a16="http://schemas.microsoft.com/office/drawing/2014/main" id="{3D8ED5AE-2845-4099-925B-78F1A1BA92E0}"/>
                  </a:ext>
                </a:extLst>
              </p:cNvPr>
              <p:cNvCxnSpPr>
                <a:cxnSpLocks/>
                <a:stCxn id="132" idx="5"/>
                <a:endCxn id="131" idx="2"/>
              </p:cNvCxnSpPr>
              <p:nvPr/>
            </p:nvCxnSpPr>
            <p:spPr>
              <a:xfrm>
                <a:off x="4755917" y="4267856"/>
                <a:ext cx="37671" cy="16907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5" name="Straight Connector 460">
                <a:extLst>
                  <a:ext uri="{FF2B5EF4-FFF2-40B4-BE49-F238E27FC236}">
                    <a16:creationId xmlns:a16="http://schemas.microsoft.com/office/drawing/2014/main" id="{61CB7C23-4B4C-429A-8630-7EB7B3664D5B}"/>
                  </a:ext>
                </a:extLst>
              </p:cNvPr>
              <p:cNvCxnSpPr>
                <a:stCxn id="135" idx="6"/>
                <a:endCxn id="133" idx="1"/>
              </p:cNvCxnSpPr>
              <p:nvPr/>
            </p:nvCxnSpPr>
            <p:spPr>
              <a:xfrm>
                <a:off x="4847488" y="3995926"/>
                <a:ext cx="138165" cy="44594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6" name="Straight Connector 461">
                <a:extLst>
                  <a:ext uri="{FF2B5EF4-FFF2-40B4-BE49-F238E27FC236}">
                    <a16:creationId xmlns:a16="http://schemas.microsoft.com/office/drawing/2014/main" id="{5B7C680B-0D60-4B39-A792-95239458583B}"/>
                  </a:ext>
                </a:extLst>
              </p:cNvPr>
              <p:cNvCxnSpPr>
                <a:stCxn id="133" idx="7"/>
                <a:endCxn id="134" idx="3"/>
              </p:cNvCxnSpPr>
              <p:nvPr/>
            </p:nvCxnSpPr>
            <p:spPr>
              <a:xfrm flipV="1">
                <a:off x="5059718" y="4008253"/>
                <a:ext cx="105468" cy="32267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7" name="Straight Connector 462">
                <a:extLst>
                  <a:ext uri="{FF2B5EF4-FFF2-40B4-BE49-F238E27FC236}">
                    <a16:creationId xmlns:a16="http://schemas.microsoft.com/office/drawing/2014/main" id="{A5A20416-12A5-4B5D-AA68-9A54EC628FB6}"/>
                  </a:ext>
                </a:extLst>
              </p:cNvPr>
              <p:cNvCxnSpPr>
                <a:stCxn id="134" idx="4"/>
                <a:endCxn id="136" idx="0"/>
              </p:cNvCxnSpPr>
              <p:nvPr/>
            </p:nvCxnSpPr>
            <p:spPr>
              <a:xfrm>
                <a:off x="5202219" y="4023592"/>
                <a:ext cx="28385" cy="96552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8" name="Straight Connector 464">
                <a:extLst>
                  <a:ext uri="{FF2B5EF4-FFF2-40B4-BE49-F238E27FC236}">
                    <a16:creationId xmlns:a16="http://schemas.microsoft.com/office/drawing/2014/main" id="{725B99F4-E92A-47F8-A1BF-687A014B6FB3}"/>
                  </a:ext>
                </a:extLst>
              </p:cNvPr>
              <p:cNvCxnSpPr>
                <a:cxnSpLocks/>
                <a:stCxn id="137" idx="7"/>
                <a:endCxn id="136" idx="3"/>
              </p:cNvCxnSpPr>
              <p:nvPr/>
            </p:nvCxnSpPr>
            <p:spPr>
              <a:xfrm flipV="1">
                <a:off x="5204915" y="4216365"/>
                <a:ext cx="15394" cy="28209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49" name="Straight Connector 465">
                <a:extLst>
                  <a:ext uri="{FF2B5EF4-FFF2-40B4-BE49-F238E27FC236}">
                    <a16:creationId xmlns:a16="http://schemas.microsoft.com/office/drawing/2014/main" id="{A900C5D2-CE6F-4101-9265-05C0E3A8058E}"/>
                  </a:ext>
                </a:extLst>
              </p:cNvPr>
              <p:cNvCxnSpPr>
                <a:cxnSpLocks/>
                <a:stCxn id="136" idx="1"/>
                <a:endCxn id="133" idx="6"/>
              </p:cNvCxnSpPr>
              <p:nvPr/>
            </p:nvCxnSpPr>
            <p:spPr>
              <a:xfrm flipH="1" flipV="1">
                <a:off x="5075057" y="4077553"/>
                <a:ext cx="124349" cy="67758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50" name="Straight Connector 466">
                <a:extLst>
                  <a:ext uri="{FF2B5EF4-FFF2-40B4-BE49-F238E27FC236}">
                    <a16:creationId xmlns:a16="http://schemas.microsoft.com/office/drawing/2014/main" id="{E3015E0C-D5CD-44E3-9670-8CAC68824B06}"/>
                  </a:ext>
                </a:extLst>
              </p:cNvPr>
              <p:cNvCxnSpPr>
                <a:cxnSpLocks/>
                <a:stCxn id="131" idx="0"/>
                <a:endCxn id="133" idx="3"/>
              </p:cNvCxnSpPr>
              <p:nvPr/>
            </p:nvCxnSpPr>
            <p:spPr>
              <a:xfrm flipV="1">
                <a:off x="4860110" y="4114585"/>
                <a:ext cx="125543" cy="137614"/>
              </a:xfrm>
              <a:prstGeom prst="line">
                <a:avLst/>
              </a:prstGeom>
              <a:noFill/>
              <a:ln w="6350" cap="flat" cmpd="sng" algn="ctr">
                <a:solidFill>
                  <a:srgbClr val="9BBB59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</p:grpSp>
        <p:sp>
          <p:nvSpPr>
            <p:cNvPr id="127" name="文本框 111">
              <a:extLst>
                <a:ext uri="{FF2B5EF4-FFF2-40B4-BE49-F238E27FC236}">
                  <a16:creationId xmlns:a16="http://schemas.microsoft.com/office/drawing/2014/main" id="{2613DD8C-7B36-450F-A257-BC63281A70F4}"/>
                </a:ext>
              </a:extLst>
            </p:cNvPr>
            <p:cNvSpPr txBox="1"/>
            <p:nvPr/>
          </p:nvSpPr>
          <p:spPr>
            <a:xfrm>
              <a:off x="6389579" y="2299611"/>
              <a:ext cx="17953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kumimoji="0" lang="en-US" altLang="zh-CN" sz="10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0" lang="en-US" altLang="zh-CN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m</a:t>
              </a:r>
              <a:endParaRPr kumimoji="0" lang="zh-CN" alt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908868" y="1990724"/>
            <a:ext cx="1375317" cy="1280735"/>
            <a:chOff x="10225652" y="526399"/>
            <a:chExt cx="1116000" cy="713239"/>
          </a:xfrm>
        </p:grpSpPr>
        <p:sp>
          <p:nvSpPr>
            <p:cNvPr id="99" name="Rectangle: Rounded Corners 513">
              <a:extLst>
                <a:ext uri="{FF2B5EF4-FFF2-40B4-BE49-F238E27FC236}">
                  <a16:creationId xmlns:a16="http://schemas.microsoft.com/office/drawing/2014/main" id="{0E3D913D-2748-4309-A836-76ED9D024927}"/>
                </a:ext>
              </a:extLst>
            </p:cNvPr>
            <p:cNvSpPr/>
            <p:nvPr/>
          </p:nvSpPr>
          <p:spPr>
            <a:xfrm>
              <a:off x="10225652" y="526399"/>
              <a:ext cx="1116000" cy="713239"/>
            </a:xfrm>
            <a:prstGeom prst="roundRect">
              <a:avLst>
                <a:gd name="adj" fmla="val 1993"/>
              </a:avLst>
            </a:prstGeom>
            <a:solidFill>
              <a:srgbClr val="8064A2">
                <a:lumMod val="40000"/>
                <a:lumOff val="60000"/>
              </a:srgbClr>
            </a:solidFill>
            <a:ln w="28575" cap="flat" cmpd="sng" algn="ctr">
              <a:solidFill>
                <a:srgbClr val="8064A2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0" name="椭圆 250">
              <a:extLst>
                <a:ext uri="{FF2B5EF4-FFF2-40B4-BE49-F238E27FC236}">
                  <a16:creationId xmlns:a16="http://schemas.microsoft.com/office/drawing/2014/main" id="{C6BD4A1D-8C23-4756-955C-33340E1A3E8C}"/>
                </a:ext>
              </a:extLst>
            </p:cNvPr>
            <p:cNvSpPr/>
            <p:nvPr/>
          </p:nvSpPr>
          <p:spPr>
            <a:xfrm rot="1045840">
              <a:off x="10417947" y="598785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1" name="椭圆 250">
              <a:extLst>
                <a:ext uri="{FF2B5EF4-FFF2-40B4-BE49-F238E27FC236}">
                  <a16:creationId xmlns:a16="http://schemas.microsoft.com/office/drawing/2014/main" id="{FD0A4212-FAD2-497A-8D12-E93C13DBB531}"/>
                </a:ext>
              </a:extLst>
            </p:cNvPr>
            <p:cNvSpPr/>
            <p:nvPr/>
          </p:nvSpPr>
          <p:spPr>
            <a:xfrm rot="20976126">
              <a:off x="10509221" y="781954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9BBB59"/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2" name="椭圆 250">
              <a:extLst>
                <a:ext uri="{FF2B5EF4-FFF2-40B4-BE49-F238E27FC236}">
                  <a16:creationId xmlns:a16="http://schemas.microsoft.com/office/drawing/2014/main" id="{55C8B396-2923-46A8-B52F-308FAE1D7486}"/>
                </a:ext>
              </a:extLst>
            </p:cNvPr>
            <p:cNvSpPr/>
            <p:nvPr/>
          </p:nvSpPr>
          <p:spPr>
            <a:xfrm rot="1135033">
              <a:off x="10707922" y="1002464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3" name="椭圆 250">
              <a:extLst>
                <a:ext uri="{FF2B5EF4-FFF2-40B4-BE49-F238E27FC236}">
                  <a16:creationId xmlns:a16="http://schemas.microsoft.com/office/drawing/2014/main" id="{042694F6-223F-4029-A3D5-0A1A4FABB4D9}"/>
                </a:ext>
              </a:extLst>
            </p:cNvPr>
            <p:cNvSpPr/>
            <p:nvPr/>
          </p:nvSpPr>
          <p:spPr>
            <a:xfrm rot="21029371">
              <a:off x="10578066" y="938174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4" name="椭圆 250">
              <a:extLst>
                <a:ext uri="{FF2B5EF4-FFF2-40B4-BE49-F238E27FC236}">
                  <a16:creationId xmlns:a16="http://schemas.microsoft.com/office/drawing/2014/main" id="{DD0A687E-2773-4CA9-8EB6-9F6D92384BB0}"/>
                </a:ext>
              </a:extLst>
            </p:cNvPr>
            <p:cNvSpPr/>
            <p:nvPr/>
          </p:nvSpPr>
          <p:spPr>
            <a:xfrm>
              <a:off x="10887477" y="778275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9BBB59"/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5" name="椭圆 250">
              <a:extLst>
                <a:ext uri="{FF2B5EF4-FFF2-40B4-BE49-F238E27FC236}">
                  <a16:creationId xmlns:a16="http://schemas.microsoft.com/office/drawing/2014/main" id="{B0F05D65-CEBF-47C0-A861-6C98A2F1C947}"/>
                </a:ext>
              </a:extLst>
            </p:cNvPr>
            <p:cNvSpPr/>
            <p:nvPr/>
          </p:nvSpPr>
          <p:spPr>
            <a:xfrm>
              <a:off x="11067010" y="671943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椭圆 250">
              <a:extLst>
                <a:ext uri="{FF2B5EF4-FFF2-40B4-BE49-F238E27FC236}">
                  <a16:creationId xmlns:a16="http://schemas.microsoft.com/office/drawing/2014/main" id="{E5482C99-ADC2-45C8-93F0-99161079EA7D}"/>
                </a:ext>
              </a:extLst>
            </p:cNvPr>
            <p:cNvSpPr/>
            <p:nvPr/>
          </p:nvSpPr>
          <p:spPr>
            <a:xfrm rot="20753455">
              <a:off x="10659908" y="696648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椭圆 250">
              <a:extLst>
                <a:ext uri="{FF2B5EF4-FFF2-40B4-BE49-F238E27FC236}">
                  <a16:creationId xmlns:a16="http://schemas.microsoft.com/office/drawing/2014/main" id="{550787C3-215D-4F84-A41D-92119F5D6B9B}"/>
                </a:ext>
              </a:extLst>
            </p:cNvPr>
            <p:cNvSpPr/>
            <p:nvPr/>
          </p:nvSpPr>
          <p:spPr>
            <a:xfrm rot="20616396">
              <a:off x="11110176" y="871109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椭圆 250">
              <a:extLst>
                <a:ext uri="{FF2B5EF4-FFF2-40B4-BE49-F238E27FC236}">
                  <a16:creationId xmlns:a16="http://schemas.microsoft.com/office/drawing/2014/main" id="{EDF3F257-4E76-41AD-A14F-C73EB69145A4}"/>
                </a:ext>
              </a:extLst>
            </p:cNvPr>
            <p:cNvSpPr/>
            <p:nvPr/>
          </p:nvSpPr>
          <p:spPr>
            <a:xfrm>
              <a:off x="11032674" y="982329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C0504D">
                    <a:lumMod val="0"/>
                    <a:lumOff val="100000"/>
                  </a:srgbClr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9" name="椭圆 250">
              <a:extLst>
                <a:ext uri="{FF2B5EF4-FFF2-40B4-BE49-F238E27FC236}">
                  <a16:creationId xmlns:a16="http://schemas.microsoft.com/office/drawing/2014/main" id="{B187FF53-68F9-48AA-ADA2-6EC8C6424F32}"/>
                </a:ext>
              </a:extLst>
            </p:cNvPr>
            <p:cNvSpPr/>
            <p:nvPr/>
          </p:nvSpPr>
          <p:spPr>
            <a:xfrm rot="716123">
              <a:off x="10428246" y="1034700"/>
              <a:ext cx="104743" cy="104743"/>
            </a:xfrm>
            <a:prstGeom prst="ellipse">
              <a:avLst/>
            </a:prstGeom>
            <a:gradFill flip="none" rotWithShape="1">
              <a:gsLst>
                <a:gs pos="0">
                  <a:srgbClr val="9BBB59"/>
                </a:gs>
                <a:gs pos="4000">
                  <a:srgbClr val="C0504D">
                    <a:lumMod val="0"/>
                    <a:lumOff val="100000"/>
                  </a:srgbClr>
                </a:gs>
                <a:gs pos="71000">
                  <a:srgbClr val="8064A2"/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scene3d>
              <a:camera prst="perspectiveRight"/>
              <a:lightRig rig="threePt" dir="t"/>
            </a:scene3d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10" name="Straight Connector 524">
              <a:extLst>
                <a:ext uri="{FF2B5EF4-FFF2-40B4-BE49-F238E27FC236}">
                  <a16:creationId xmlns:a16="http://schemas.microsoft.com/office/drawing/2014/main" id="{8B32AF7E-A701-4696-BE73-A5FEBC960519}"/>
                </a:ext>
              </a:extLst>
            </p:cNvPr>
            <p:cNvCxnSpPr>
              <a:stCxn id="100" idx="5"/>
              <a:endCxn id="101" idx="0"/>
            </p:cNvCxnSpPr>
            <p:nvPr/>
          </p:nvCxnSpPr>
          <p:spPr>
            <a:xfrm>
              <a:off x="10494557" y="697582"/>
              <a:ext cx="57584" cy="85232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1" name="Straight Connector 525">
              <a:extLst>
                <a:ext uri="{FF2B5EF4-FFF2-40B4-BE49-F238E27FC236}">
                  <a16:creationId xmlns:a16="http://schemas.microsoft.com/office/drawing/2014/main" id="{FF1FA29D-7BA4-45DD-ABE1-F772ABE26D7C}"/>
                </a:ext>
              </a:extLst>
            </p:cNvPr>
            <p:cNvCxnSpPr>
              <a:stCxn id="101" idx="7"/>
              <a:endCxn id="106" idx="2"/>
            </p:cNvCxnSpPr>
            <p:nvPr/>
          </p:nvCxnSpPr>
          <p:spPr>
            <a:xfrm flipV="1">
              <a:off x="10591333" y="761787"/>
              <a:ext cx="70155" cy="29430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2" name="Straight Connector 526">
              <a:extLst>
                <a:ext uri="{FF2B5EF4-FFF2-40B4-BE49-F238E27FC236}">
                  <a16:creationId xmlns:a16="http://schemas.microsoft.com/office/drawing/2014/main" id="{CAA5F3FF-8E33-423C-9CE8-C113F63434FE}"/>
                </a:ext>
              </a:extLst>
            </p:cNvPr>
            <p:cNvCxnSpPr>
              <a:stCxn id="100" idx="6"/>
              <a:endCxn id="106" idx="1"/>
            </p:cNvCxnSpPr>
            <p:nvPr/>
          </p:nvCxnSpPr>
          <p:spPr>
            <a:xfrm>
              <a:off x="10520285" y="666845"/>
              <a:ext cx="147052" cy="55287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3" name="Straight Connector 527">
              <a:extLst>
                <a:ext uri="{FF2B5EF4-FFF2-40B4-BE49-F238E27FC236}">
                  <a16:creationId xmlns:a16="http://schemas.microsoft.com/office/drawing/2014/main" id="{A88931E5-7324-48B7-AEAE-F0F91A76B96C}"/>
                </a:ext>
              </a:extLst>
            </p:cNvPr>
            <p:cNvCxnSpPr>
              <a:cxnSpLocks/>
              <a:stCxn id="101" idx="5"/>
              <a:endCxn id="103" idx="0"/>
            </p:cNvCxnSpPr>
            <p:nvPr/>
          </p:nvCxnSpPr>
          <p:spPr>
            <a:xfrm>
              <a:off x="10604701" y="864066"/>
              <a:ext cx="17084" cy="74828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4" name="Straight Connector 528">
              <a:extLst>
                <a:ext uri="{FF2B5EF4-FFF2-40B4-BE49-F238E27FC236}">
                  <a16:creationId xmlns:a16="http://schemas.microsoft.com/office/drawing/2014/main" id="{0DCE7108-6E50-4959-ACBE-FEB678685F8A}"/>
                </a:ext>
              </a:extLst>
            </p:cNvPr>
            <p:cNvCxnSpPr>
              <a:cxnSpLocks/>
              <a:stCxn id="109" idx="7"/>
              <a:endCxn id="103" idx="3"/>
            </p:cNvCxnSpPr>
            <p:nvPr/>
          </p:nvCxnSpPr>
          <p:spPr>
            <a:xfrm flipV="1">
              <a:off x="10524508" y="1033188"/>
              <a:ext cx="75525" cy="25310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5" name="Straight Connector 529">
              <a:extLst>
                <a:ext uri="{FF2B5EF4-FFF2-40B4-BE49-F238E27FC236}">
                  <a16:creationId xmlns:a16="http://schemas.microsoft.com/office/drawing/2014/main" id="{FE922DB2-FF0D-4FE9-8E83-E66945C808B5}"/>
                </a:ext>
              </a:extLst>
            </p:cNvPr>
            <p:cNvCxnSpPr>
              <a:cxnSpLocks/>
              <a:stCxn id="103" idx="5"/>
              <a:endCxn id="102" idx="2"/>
            </p:cNvCxnSpPr>
            <p:nvPr/>
          </p:nvCxnSpPr>
          <p:spPr>
            <a:xfrm>
              <a:off x="10673080" y="1020950"/>
              <a:ext cx="37671" cy="16907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6" name="Straight Connector 531">
              <a:extLst>
                <a:ext uri="{FF2B5EF4-FFF2-40B4-BE49-F238E27FC236}">
                  <a16:creationId xmlns:a16="http://schemas.microsoft.com/office/drawing/2014/main" id="{A45A1DAF-563D-46AF-B294-590BEFBE11F6}"/>
                </a:ext>
              </a:extLst>
            </p:cNvPr>
            <p:cNvCxnSpPr>
              <a:stCxn id="104" idx="7"/>
              <a:endCxn id="105" idx="3"/>
            </p:cNvCxnSpPr>
            <p:nvPr/>
          </p:nvCxnSpPr>
          <p:spPr>
            <a:xfrm flipV="1">
              <a:off x="10976881" y="761347"/>
              <a:ext cx="105468" cy="32267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7" name="Straight Connector 532">
              <a:extLst>
                <a:ext uri="{FF2B5EF4-FFF2-40B4-BE49-F238E27FC236}">
                  <a16:creationId xmlns:a16="http://schemas.microsoft.com/office/drawing/2014/main" id="{9DD75806-062A-42BD-8105-0A7C47B1D8A5}"/>
                </a:ext>
              </a:extLst>
            </p:cNvPr>
            <p:cNvCxnSpPr>
              <a:stCxn id="105" idx="4"/>
              <a:endCxn id="107" idx="0"/>
            </p:cNvCxnSpPr>
            <p:nvPr/>
          </p:nvCxnSpPr>
          <p:spPr>
            <a:xfrm>
              <a:off x="11119382" y="776686"/>
              <a:ext cx="28385" cy="96552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8" name="Straight Connector 533">
              <a:extLst>
                <a:ext uri="{FF2B5EF4-FFF2-40B4-BE49-F238E27FC236}">
                  <a16:creationId xmlns:a16="http://schemas.microsoft.com/office/drawing/2014/main" id="{8BAA6772-BFD7-4EA3-BC4D-03B0723CFEAF}"/>
                </a:ext>
              </a:extLst>
            </p:cNvPr>
            <p:cNvCxnSpPr>
              <a:cxnSpLocks/>
              <a:stCxn id="108" idx="7"/>
              <a:endCxn id="107" idx="3"/>
            </p:cNvCxnSpPr>
            <p:nvPr/>
          </p:nvCxnSpPr>
          <p:spPr>
            <a:xfrm flipV="1">
              <a:off x="11122078" y="969459"/>
              <a:ext cx="15394" cy="28209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9" name="Straight Connector 534">
              <a:extLst>
                <a:ext uri="{FF2B5EF4-FFF2-40B4-BE49-F238E27FC236}">
                  <a16:creationId xmlns:a16="http://schemas.microsoft.com/office/drawing/2014/main" id="{E7F76EBE-0299-4B23-8F9B-AA3DB37964BC}"/>
                </a:ext>
              </a:extLst>
            </p:cNvPr>
            <p:cNvCxnSpPr>
              <a:cxnSpLocks/>
              <a:stCxn id="107" idx="1"/>
              <a:endCxn id="104" idx="6"/>
            </p:cNvCxnSpPr>
            <p:nvPr/>
          </p:nvCxnSpPr>
          <p:spPr>
            <a:xfrm flipH="1" flipV="1">
              <a:off x="10992220" y="830647"/>
              <a:ext cx="124349" cy="67758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0" name="Straight Connector 555">
              <a:extLst>
                <a:ext uri="{FF2B5EF4-FFF2-40B4-BE49-F238E27FC236}">
                  <a16:creationId xmlns:a16="http://schemas.microsoft.com/office/drawing/2014/main" id="{DB914337-47C9-4069-A1EB-E3B8E663E178}"/>
                </a:ext>
              </a:extLst>
            </p:cNvPr>
            <p:cNvCxnSpPr>
              <a:stCxn id="109" idx="0"/>
              <a:endCxn id="101" idx="3"/>
            </p:cNvCxnSpPr>
            <p:nvPr/>
          </p:nvCxnSpPr>
          <p:spPr>
            <a:xfrm flipV="1">
              <a:off x="10491449" y="877434"/>
              <a:ext cx="40403" cy="158398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1" name="Straight Connector 557">
              <a:extLst>
                <a:ext uri="{FF2B5EF4-FFF2-40B4-BE49-F238E27FC236}">
                  <a16:creationId xmlns:a16="http://schemas.microsoft.com/office/drawing/2014/main" id="{FE804F2A-69CA-4178-82F4-F9A29991338B}"/>
                </a:ext>
              </a:extLst>
            </p:cNvPr>
            <p:cNvCxnSpPr>
              <a:stCxn id="104" idx="5"/>
              <a:endCxn id="108" idx="1"/>
            </p:cNvCxnSpPr>
            <p:nvPr/>
          </p:nvCxnSpPr>
          <p:spPr>
            <a:xfrm>
              <a:off x="10976881" y="867679"/>
              <a:ext cx="71132" cy="129989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2" name="Straight Connector 559">
              <a:extLst>
                <a:ext uri="{FF2B5EF4-FFF2-40B4-BE49-F238E27FC236}">
                  <a16:creationId xmlns:a16="http://schemas.microsoft.com/office/drawing/2014/main" id="{F91339CC-3959-4EB2-B4E4-85BDCB7B72AF}"/>
                </a:ext>
              </a:extLst>
            </p:cNvPr>
            <p:cNvCxnSpPr>
              <a:cxnSpLocks/>
              <a:stCxn id="106" idx="3"/>
              <a:endCxn id="103" idx="7"/>
            </p:cNvCxnSpPr>
            <p:nvPr/>
          </p:nvCxnSpPr>
          <p:spPr>
            <a:xfrm flipH="1">
              <a:off x="10660842" y="793962"/>
              <a:ext cx="24550" cy="153941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3" name="Straight Connector 561">
              <a:extLst>
                <a:ext uri="{FF2B5EF4-FFF2-40B4-BE49-F238E27FC236}">
                  <a16:creationId xmlns:a16="http://schemas.microsoft.com/office/drawing/2014/main" id="{3BE8FA40-FE20-4FAA-B572-38C3A6B83530}"/>
                </a:ext>
              </a:extLst>
            </p:cNvPr>
            <p:cNvCxnSpPr>
              <a:cxnSpLocks/>
              <a:stCxn id="106" idx="4"/>
              <a:endCxn id="102" idx="1"/>
            </p:cNvCxnSpPr>
            <p:nvPr/>
          </p:nvCxnSpPr>
          <p:spPr>
            <a:xfrm>
              <a:off x="10725047" y="799811"/>
              <a:ext cx="12220" cy="207986"/>
            </a:xfrm>
            <a:prstGeom prst="line">
              <a:avLst/>
            </a:prstGeom>
            <a:noFill/>
            <a:ln w="6350" cap="flat" cmpd="sng" algn="ctr">
              <a:solidFill>
                <a:srgbClr val="8064A2"/>
              </a:solidFill>
              <a:prstDash val="solid"/>
              <a:miter lim="800000"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24" name="Oval 578">
              <a:extLst>
                <a:ext uri="{FF2B5EF4-FFF2-40B4-BE49-F238E27FC236}">
                  <a16:creationId xmlns:a16="http://schemas.microsoft.com/office/drawing/2014/main" id="{811287E2-A3B0-411C-8445-4009A8F16428}"/>
                </a:ext>
              </a:extLst>
            </p:cNvPr>
            <p:cNvSpPr/>
            <p:nvPr/>
          </p:nvSpPr>
          <p:spPr>
            <a:xfrm rot="20398748">
              <a:off x="10325037" y="558321"/>
              <a:ext cx="515428" cy="671560"/>
            </a:xfrm>
            <a:prstGeom prst="ellipse">
              <a:avLst/>
            </a:prstGeom>
            <a:noFill/>
            <a:ln w="9525" cap="flat" cmpd="sng" algn="ctr">
              <a:solidFill>
                <a:srgbClr val="C0504D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5" name="Oval 579">
              <a:extLst>
                <a:ext uri="{FF2B5EF4-FFF2-40B4-BE49-F238E27FC236}">
                  <a16:creationId xmlns:a16="http://schemas.microsoft.com/office/drawing/2014/main" id="{42E73060-D4FF-469F-9B4D-4B76CF8858B5}"/>
                </a:ext>
              </a:extLst>
            </p:cNvPr>
            <p:cNvSpPr/>
            <p:nvPr/>
          </p:nvSpPr>
          <p:spPr>
            <a:xfrm rot="994810">
              <a:off x="10876619" y="580262"/>
              <a:ext cx="387788" cy="544835"/>
            </a:xfrm>
            <a:prstGeom prst="ellipse">
              <a:avLst/>
            </a:prstGeom>
            <a:noFill/>
            <a:ln w="9525" cap="flat" cmpd="sng" algn="ctr">
              <a:solidFill>
                <a:srgbClr val="C0504D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147734" y="2088101"/>
            <a:ext cx="1203111" cy="1183358"/>
            <a:chOff x="7719953" y="2710131"/>
            <a:chExt cx="1026756" cy="612000"/>
          </a:xfrm>
        </p:grpSpPr>
        <p:grpSp>
          <p:nvGrpSpPr>
            <p:cNvPr id="74" name="组合 73"/>
            <p:cNvGrpSpPr/>
            <p:nvPr/>
          </p:nvGrpSpPr>
          <p:grpSpPr>
            <a:xfrm>
              <a:off x="7719953" y="2710131"/>
              <a:ext cx="1026756" cy="612000"/>
              <a:chOff x="9244376" y="2464921"/>
              <a:chExt cx="1026756" cy="648000"/>
            </a:xfrm>
          </p:grpSpPr>
          <p:sp>
            <p:nvSpPr>
              <p:cNvPr id="76" name="Rectangle: Rounded Corners 442">
                <a:extLst>
                  <a:ext uri="{FF2B5EF4-FFF2-40B4-BE49-F238E27FC236}">
                    <a16:creationId xmlns:a16="http://schemas.microsoft.com/office/drawing/2014/main" id="{4D7BA196-6244-4B83-AE16-7389E8137543}"/>
                  </a:ext>
                </a:extLst>
              </p:cNvPr>
              <p:cNvSpPr/>
              <p:nvPr/>
            </p:nvSpPr>
            <p:spPr>
              <a:xfrm>
                <a:off x="9244376" y="2464921"/>
                <a:ext cx="1026756" cy="648000"/>
              </a:xfrm>
              <a:prstGeom prst="roundRect">
                <a:avLst>
                  <a:gd name="adj" fmla="val 1993"/>
                </a:avLst>
              </a:prstGeom>
              <a:solidFill>
                <a:srgbClr val="C0504D">
                  <a:lumMod val="40000"/>
                  <a:lumOff val="60000"/>
                </a:srgbClr>
              </a:solidFill>
              <a:ln w="28575" cap="flat" cmpd="sng" algn="ctr">
                <a:solidFill>
                  <a:srgbClr val="C0504D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椭圆 250">
                <a:extLst>
                  <a:ext uri="{FF2B5EF4-FFF2-40B4-BE49-F238E27FC236}">
                    <a16:creationId xmlns:a16="http://schemas.microsoft.com/office/drawing/2014/main" id="{892771BF-A571-4EAC-9CF7-FEF1DEEC84FA}"/>
                  </a:ext>
                </a:extLst>
              </p:cNvPr>
              <p:cNvSpPr/>
              <p:nvPr/>
            </p:nvSpPr>
            <p:spPr>
              <a:xfrm rot="1045840">
                <a:off x="9352423" y="2537307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椭圆 250">
                <a:extLst>
                  <a:ext uri="{FF2B5EF4-FFF2-40B4-BE49-F238E27FC236}">
                    <a16:creationId xmlns:a16="http://schemas.microsoft.com/office/drawing/2014/main" id="{5398DB83-9FE7-43A8-9B8F-E204B248B846}"/>
                  </a:ext>
                </a:extLst>
              </p:cNvPr>
              <p:cNvSpPr/>
              <p:nvPr/>
            </p:nvSpPr>
            <p:spPr>
              <a:xfrm rot="20976126">
                <a:off x="9443697" y="2720476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9BBB59"/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椭圆 250">
                <a:extLst>
                  <a:ext uri="{FF2B5EF4-FFF2-40B4-BE49-F238E27FC236}">
                    <a16:creationId xmlns:a16="http://schemas.microsoft.com/office/drawing/2014/main" id="{D7961735-5B2A-4C5A-9799-7C566E99687B}"/>
                  </a:ext>
                </a:extLst>
              </p:cNvPr>
              <p:cNvSpPr/>
              <p:nvPr/>
            </p:nvSpPr>
            <p:spPr>
              <a:xfrm rot="1135033">
                <a:off x="9642398" y="2940986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椭圆 250">
                <a:extLst>
                  <a:ext uri="{FF2B5EF4-FFF2-40B4-BE49-F238E27FC236}">
                    <a16:creationId xmlns:a16="http://schemas.microsoft.com/office/drawing/2014/main" id="{43B30792-49A8-4E55-A32A-F9C33A4B699E}"/>
                  </a:ext>
                </a:extLst>
              </p:cNvPr>
              <p:cNvSpPr/>
              <p:nvPr/>
            </p:nvSpPr>
            <p:spPr>
              <a:xfrm rot="21029371">
                <a:off x="9512542" y="2876696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椭圆 250">
                <a:extLst>
                  <a:ext uri="{FF2B5EF4-FFF2-40B4-BE49-F238E27FC236}">
                    <a16:creationId xmlns:a16="http://schemas.microsoft.com/office/drawing/2014/main" id="{F03D0BD1-4711-4A00-ABB3-7EC73BF72534}"/>
                  </a:ext>
                </a:extLst>
              </p:cNvPr>
              <p:cNvSpPr/>
              <p:nvPr/>
            </p:nvSpPr>
            <p:spPr>
              <a:xfrm>
                <a:off x="9821953" y="2716797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椭圆 250">
                <a:extLst>
                  <a:ext uri="{FF2B5EF4-FFF2-40B4-BE49-F238E27FC236}">
                    <a16:creationId xmlns:a16="http://schemas.microsoft.com/office/drawing/2014/main" id="{CB8211B8-FD53-4BA2-B731-4903F8B71D0C}"/>
                  </a:ext>
                </a:extLst>
              </p:cNvPr>
              <p:cNvSpPr/>
              <p:nvPr/>
            </p:nvSpPr>
            <p:spPr>
              <a:xfrm>
                <a:off x="10001486" y="2610465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3" name="椭圆 250">
                <a:extLst>
                  <a:ext uri="{FF2B5EF4-FFF2-40B4-BE49-F238E27FC236}">
                    <a16:creationId xmlns:a16="http://schemas.microsoft.com/office/drawing/2014/main" id="{409B5FAF-59F3-4CB9-A073-3A1F1C29CED7}"/>
                  </a:ext>
                </a:extLst>
              </p:cNvPr>
              <p:cNvSpPr/>
              <p:nvPr/>
            </p:nvSpPr>
            <p:spPr>
              <a:xfrm>
                <a:off x="9594384" y="2635170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4" name="椭圆 250">
                <a:extLst>
                  <a:ext uri="{FF2B5EF4-FFF2-40B4-BE49-F238E27FC236}">
                    <a16:creationId xmlns:a16="http://schemas.microsoft.com/office/drawing/2014/main" id="{2866A847-15C0-45F3-85C5-C7A07EEFDB17}"/>
                  </a:ext>
                </a:extLst>
              </p:cNvPr>
              <p:cNvSpPr/>
              <p:nvPr/>
            </p:nvSpPr>
            <p:spPr>
              <a:xfrm rot="20616396">
                <a:off x="10044652" y="2809631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椭圆 250">
                <a:extLst>
                  <a:ext uri="{FF2B5EF4-FFF2-40B4-BE49-F238E27FC236}">
                    <a16:creationId xmlns:a16="http://schemas.microsoft.com/office/drawing/2014/main" id="{CA11E546-634F-4ACA-9728-1283C3EF4D4F}"/>
                  </a:ext>
                </a:extLst>
              </p:cNvPr>
              <p:cNvSpPr/>
              <p:nvPr/>
            </p:nvSpPr>
            <p:spPr>
              <a:xfrm>
                <a:off x="9967150" y="2920851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C0504D">
                      <a:lumMod val="0"/>
                      <a:lumOff val="100000"/>
                    </a:srgbClr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椭圆 250">
                <a:extLst>
                  <a:ext uri="{FF2B5EF4-FFF2-40B4-BE49-F238E27FC236}">
                    <a16:creationId xmlns:a16="http://schemas.microsoft.com/office/drawing/2014/main" id="{39FD3D9E-6D2E-4E13-9B88-1ED5967B90FE}"/>
                  </a:ext>
                </a:extLst>
              </p:cNvPr>
              <p:cNvSpPr/>
              <p:nvPr/>
            </p:nvSpPr>
            <p:spPr>
              <a:xfrm rot="716123">
                <a:off x="9362722" y="2973222"/>
                <a:ext cx="104743" cy="104743"/>
              </a:xfrm>
              <a:prstGeom prst="ellipse">
                <a:avLst/>
              </a:prstGeom>
              <a:gradFill flip="none" rotWithShape="1">
                <a:gsLst>
                  <a:gs pos="0">
                    <a:srgbClr val="9BBB59"/>
                  </a:gs>
                  <a:gs pos="4000">
                    <a:srgbClr val="C0504D">
                      <a:lumMod val="0"/>
                      <a:lumOff val="100000"/>
                    </a:srgbClr>
                  </a:gs>
                  <a:gs pos="71000">
                    <a:srgbClr val="C0504D"/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scene3d>
                <a:camera prst="perspectiveRight"/>
                <a:lightRig rig="threePt" dir="t"/>
              </a:scene3d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Connector 453">
                <a:extLst>
                  <a:ext uri="{FF2B5EF4-FFF2-40B4-BE49-F238E27FC236}">
                    <a16:creationId xmlns:a16="http://schemas.microsoft.com/office/drawing/2014/main" id="{885402F5-1206-4C4A-974C-7F6B5624476D}"/>
                  </a:ext>
                </a:extLst>
              </p:cNvPr>
              <p:cNvCxnSpPr>
                <a:stCxn id="77" idx="5"/>
                <a:endCxn id="78" idx="0"/>
              </p:cNvCxnSpPr>
              <p:nvPr/>
            </p:nvCxnSpPr>
            <p:spPr>
              <a:xfrm>
                <a:off x="9429033" y="2636104"/>
                <a:ext cx="57584" cy="85232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88" name="Straight Connector 454">
                <a:extLst>
                  <a:ext uri="{FF2B5EF4-FFF2-40B4-BE49-F238E27FC236}">
                    <a16:creationId xmlns:a16="http://schemas.microsoft.com/office/drawing/2014/main" id="{5873FCAE-23A8-4DA1-89F1-1D6943AB4C99}"/>
                  </a:ext>
                </a:extLst>
              </p:cNvPr>
              <p:cNvCxnSpPr>
                <a:stCxn id="78" idx="7"/>
                <a:endCxn id="83" idx="2"/>
              </p:cNvCxnSpPr>
              <p:nvPr/>
            </p:nvCxnSpPr>
            <p:spPr>
              <a:xfrm flipV="1">
                <a:off x="9525809" y="2687542"/>
                <a:ext cx="68575" cy="42197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89" name="Straight Connector 455">
                <a:extLst>
                  <a:ext uri="{FF2B5EF4-FFF2-40B4-BE49-F238E27FC236}">
                    <a16:creationId xmlns:a16="http://schemas.microsoft.com/office/drawing/2014/main" id="{5CE6C762-305F-4452-B14D-20F106084ACC}"/>
                  </a:ext>
                </a:extLst>
              </p:cNvPr>
              <p:cNvCxnSpPr>
                <a:stCxn id="77" idx="6"/>
                <a:endCxn id="83" idx="1"/>
              </p:cNvCxnSpPr>
              <p:nvPr/>
            </p:nvCxnSpPr>
            <p:spPr>
              <a:xfrm>
                <a:off x="9454761" y="2605367"/>
                <a:ext cx="154962" cy="45142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0" name="Straight Connector 456">
                <a:extLst>
                  <a:ext uri="{FF2B5EF4-FFF2-40B4-BE49-F238E27FC236}">
                    <a16:creationId xmlns:a16="http://schemas.microsoft.com/office/drawing/2014/main" id="{120D47D6-F94B-4A5F-825D-856897B6C5F8}"/>
                  </a:ext>
                </a:extLst>
              </p:cNvPr>
              <p:cNvCxnSpPr>
                <a:cxnSpLocks/>
                <a:stCxn id="78" idx="5"/>
                <a:endCxn id="80" idx="0"/>
              </p:cNvCxnSpPr>
              <p:nvPr/>
            </p:nvCxnSpPr>
            <p:spPr>
              <a:xfrm>
                <a:off x="9539177" y="2802588"/>
                <a:ext cx="17084" cy="74828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1" name="Straight Connector 458">
                <a:extLst>
                  <a:ext uri="{FF2B5EF4-FFF2-40B4-BE49-F238E27FC236}">
                    <a16:creationId xmlns:a16="http://schemas.microsoft.com/office/drawing/2014/main" id="{E8120DA6-5211-4032-A18F-5A318B32BBB0}"/>
                  </a:ext>
                </a:extLst>
              </p:cNvPr>
              <p:cNvCxnSpPr>
                <a:cxnSpLocks/>
                <a:stCxn id="86" idx="7"/>
                <a:endCxn id="80" idx="3"/>
              </p:cNvCxnSpPr>
              <p:nvPr/>
            </p:nvCxnSpPr>
            <p:spPr>
              <a:xfrm flipV="1">
                <a:off x="9458984" y="2971710"/>
                <a:ext cx="75525" cy="25310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2" name="Straight Connector 459">
                <a:extLst>
                  <a:ext uri="{FF2B5EF4-FFF2-40B4-BE49-F238E27FC236}">
                    <a16:creationId xmlns:a16="http://schemas.microsoft.com/office/drawing/2014/main" id="{3D8ED5AE-2845-4099-925B-78F1A1BA92E0}"/>
                  </a:ext>
                </a:extLst>
              </p:cNvPr>
              <p:cNvCxnSpPr>
                <a:cxnSpLocks/>
                <a:stCxn id="80" idx="5"/>
                <a:endCxn id="79" idx="2"/>
              </p:cNvCxnSpPr>
              <p:nvPr/>
            </p:nvCxnSpPr>
            <p:spPr>
              <a:xfrm>
                <a:off x="9607556" y="2959472"/>
                <a:ext cx="37671" cy="16907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3" name="Straight Connector 461">
                <a:extLst>
                  <a:ext uri="{FF2B5EF4-FFF2-40B4-BE49-F238E27FC236}">
                    <a16:creationId xmlns:a16="http://schemas.microsoft.com/office/drawing/2014/main" id="{5B7C680B-0D60-4B39-A792-95239458583B}"/>
                  </a:ext>
                </a:extLst>
              </p:cNvPr>
              <p:cNvCxnSpPr>
                <a:stCxn id="81" idx="7"/>
                <a:endCxn id="82" idx="3"/>
              </p:cNvCxnSpPr>
              <p:nvPr/>
            </p:nvCxnSpPr>
            <p:spPr>
              <a:xfrm flipV="1">
                <a:off x="9911357" y="2699869"/>
                <a:ext cx="105468" cy="32267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4" name="Straight Connector 462">
                <a:extLst>
                  <a:ext uri="{FF2B5EF4-FFF2-40B4-BE49-F238E27FC236}">
                    <a16:creationId xmlns:a16="http://schemas.microsoft.com/office/drawing/2014/main" id="{A5A20416-12A5-4B5D-AA68-9A54EC628FB6}"/>
                  </a:ext>
                </a:extLst>
              </p:cNvPr>
              <p:cNvCxnSpPr>
                <a:stCxn id="82" idx="4"/>
                <a:endCxn id="84" idx="0"/>
              </p:cNvCxnSpPr>
              <p:nvPr/>
            </p:nvCxnSpPr>
            <p:spPr>
              <a:xfrm>
                <a:off x="10053858" y="2715208"/>
                <a:ext cx="28385" cy="96552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5" name="Straight Connector 464">
                <a:extLst>
                  <a:ext uri="{FF2B5EF4-FFF2-40B4-BE49-F238E27FC236}">
                    <a16:creationId xmlns:a16="http://schemas.microsoft.com/office/drawing/2014/main" id="{725B99F4-E92A-47F8-A1BF-687A014B6FB3}"/>
                  </a:ext>
                </a:extLst>
              </p:cNvPr>
              <p:cNvCxnSpPr>
                <a:cxnSpLocks/>
                <a:stCxn id="85" idx="7"/>
                <a:endCxn id="84" idx="3"/>
              </p:cNvCxnSpPr>
              <p:nvPr/>
            </p:nvCxnSpPr>
            <p:spPr>
              <a:xfrm flipV="1">
                <a:off x="10056554" y="2907981"/>
                <a:ext cx="15394" cy="28209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6" name="Straight Connector 465">
                <a:extLst>
                  <a:ext uri="{FF2B5EF4-FFF2-40B4-BE49-F238E27FC236}">
                    <a16:creationId xmlns:a16="http://schemas.microsoft.com/office/drawing/2014/main" id="{A900C5D2-CE6F-4101-9265-05C0E3A8058E}"/>
                  </a:ext>
                </a:extLst>
              </p:cNvPr>
              <p:cNvCxnSpPr>
                <a:cxnSpLocks/>
                <a:stCxn id="84" idx="1"/>
                <a:endCxn id="81" idx="6"/>
              </p:cNvCxnSpPr>
              <p:nvPr/>
            </p:nvCxnSpPr>
            <p:spPr>
              <a:xfrm flipH="1" flipV="1">
                <a:off x="9926696" y="2769169"/>
                <a:ext cx="124349" cy="67758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7" name="直接连接符 96"/>
              <p:cNvCxnSpPr>
                <a:stCxn id="78" idx="3"/>
                <a:endCxn id="86" idx="0"/>
              </p:cNvCxnSpPr>
              <p:nvPr/>
            </p:nvCxnSpPr>
            <p:spPr>
              <a:xfrm flipH="1">
                <a:off x="9425925" y="2815956"/>
                <a:ext cx="40403" cy="158398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8" name="直接连接符 97"/>
              <p:cNvCxnSpPr>
                <a:stCxn id="81" idx="5"/>
                <a:endCxn id="85" idx="1"/>
              </p:cNvCxnSpPr>
              <p:nvPr/>
            </p:nvCxnSpPr>
            <p:spPr>
              <a:xfrm>
                <a:off x="9911357" y="2806201"/>
                <a:ext cx="71132" cy="129989"/>
              </a:xfrm>
              <a:prstGeom prst="line">
                <a:avLst/>
              </a:prstGeom>
              <a:noFill/>
              <a:ln w="6350" cap="flat" cmpd="sng" algn="ctr">
                <a:solidFill>
                  <a:srgbClr val="C0504D"/>
                </a:solidFill>
                <a:prstDash val="solid"/>
                <a:miter lim="800000"/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cxnSp>
        </p:grpSp>
        <p:sp>
          <p:nvSpPr>
            <p:cNvPr id="75" name="文本框 111">
              <a:extLst>
                <a:ext uri="{FF2B5EF4-FFF2-40B4-BE49-F238E27FC236}">
                  <a16:creationId xmlns:a16="http://schemas.microsoft.com/office/drawing/2014/main" id="{2613DD8C-7B36-450F-A257-BC63281A70F4}"/>
                </a:ext>
              </a:extLst>
            </p:cNvPr>
            <p:cNvSpPr txBox="1"/>
            <p:nvPr/>
          </p:nvSpPr>
          <p:spPr>
            <a:xfrm>
              <a:off x="8218387" y="2712546"/>
              <a:ext cx="97784" cy="1526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U</a:t>
              </a:r>
              <a:endParaRPr kumimoji="0" lang="zh-CN" alt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矩形 306">
            <a:extLst>
              <a:ext uri="{FF2B5EF4-FFF2-40B4-BE49-F238E27FC236}">
                <a16:creationId xmlns:a16="http://schemas.microsoft.com/office/drawing/2014/main" id="{3E7C07C7-90F5-496B-9DBF-5DD4498CD7B2}"/>
              </a:ext>
            </a:extLst>
          </p:cNvPr>
          <p:cNvSpPr/>
          <p:nvPr/>
        </p:nvSpPr>
        <p:spPr>
          <a:xfrm>
            <a:off x="3787416" y="2962761"/>
            <a:ext cx="301985" cy="23087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…</a:t>
            </a:r>
            <a:endParaRPr kumimoji="0" lang="zh-CN" altLang="en-US" sz="1200" b="0" i="0" u="none" strike="noStrike" kern="0" cap="none" spc="0" normalizeH="0" baseline="30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3" name="文本框 92">
            <a:extLst>
              <a:ext uri="{FF2B5EF4-FFF2-40B4-BE49-F238E27FC236}">
                <a16:creationId xmlns:a16="http://schemas.microsoft.com/office/drawing/2014/main" id="{2841E83B-9D4B-4B8E-A0CB-FCDE816AE8C4}"/>
              </a:ext>
            </a:extLst>
          </p:cNvPr>
          <p:cNvSpPr txBox="1"/>
          <p:nvPr/>
        </p:nvSpPr>
        <p:spPr>
          <a:xfrm>
            <a:off x="6992754" y="1690050"/>
            <a:ext cx="121988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Clustering Analysis</a:t>
            </a:r>
            <a:endParaRPr kumimoji="0" lang="zh-CN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323914" y="1429995"/>
            <a:ext cx="1200966" cy="2399779"/>
          </a:xfrm>
          <a:prstGeom prst="roundRect">
            <a:avLst>
              <a:gd name="adj" fmla="val 9797"/>
            </a:avLst>
          </a:prstGeom>
          <a:noFill/>
          <a:ln w="15875" cap="flat" cmpd="sng" algn="ctr">
            <a:solidFill>
              <a:srgbClr val="215B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4642618" y="2667458"/>
            <a:ext cx="537423" cy="127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接箭头连接符 47"/>
          <p:cNvCxnSpPr/>
          <p:nvPr/>
        </p:nvCxnSpPr>
        <p:spPr>
          <a:xfrm>
            <a:off x="2459885" y="1980707"/>
            <a:ext cx="864029" cy="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圆角矩形 57"/>
          <p:cNvSpPr/>
          <p:nvPr/>
        </p:nvSpPr>
        <p:spPr>
          <a:xfrm>
            <a:off x="1270429" y="1432836"/>
            <a:ext cx="1200966" cy="2399779"/>
          </a:xfrm>
          <a:prstGeom prst="roundRect">
            <a:avLst>
              <a:gd name="adj" fmla="val 9797"/>
            </a:avLst>
          </a:prstGeom>
          <a:noFill/>
          <a:ln w="15875" cap="flat" cmpd="sng" algn="ctr">
            <a:solidFill>
              <a:srgbClr val="215B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504056" y="1232756"/>
            <a:ext cx="7992380" cy="4428492"/>
          </a:xfrm>
          <a:prstGeom prst="roundRect">
            <a:avLst>
              <a:gd name="adj" fmla="val 1117"/>
            </a:avLst>
          </a:prstGeom>
          <a:noFill/>
          <a:ln w="3175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64" name="直接连接符 63"/>
          <p:cNvCxnSpPr>
            <a:stCxn id="83" idx="3"/>
            <a:endCxn id="80" idx="7"/>
          </p:cNvCxnSpPr>
          <p:nvPr/>
        </p:nvCxnSpPr>
        <p:spPr>
          <a:xfrm flipH="1">
            <a:off x="5554950" y="2562271"/>
            <a:ext cx="20883" cy="299573"/>
          </a:xfrm>
          <a:prstGeom prst="line">
            <a:avLst/>
          </a:prstGeom>
          <a:noFill/>
          <a:ln w="6350" cap="flat" cmpd="sng" algn="ctr">
            <a:solidFill>
              <a:srgbClr val="C0504D"/>
            </a:solidFill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cxnSp>
      <p:cxnSp>
        <p:nvCxnSpPr>
          <p:cNvPr id="65" name="直接连接符 64"/>
          <p:cNvCxnSpPr>
            <a:stCxn id="83" idx="4"/>
            <a:endCxn id="79" idx="1"/>
          </p:cNvCxnSpPr>
          <p:nvPr/>
        </p:nvCxnSpPr>
        <p:spPr>
          <a:xfrm>
            <a:off x="5619226" y="2590283"/>
            <a:ext cx="37137" cy="384791"/>
          </a:xfrm>
          <a:prstGeom prst="line">
            <a:avLst/>
          </a:prstGeom>
          <a:noFill/>
          <a:ln w="6350" cap="flat" cmpd="sng" algn="ctr">
            <a:solidFill>
              <a:srgbClr val="C0504D"/>
            </a:solidFill>
            <a:prstDash val="solid"/>
            <a:miter lim="800000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cxnSp>
      <p:cxnSp>
        <p:nvCxnSpPr>
          <p:cNvPr id="215" name="直接箭头连接符 214"/>
          <p:cNvCxnSpPr/>
          <p:nvPr/>
        </p:nvCxnSpPr>
        <p:spPr>
          <a:xfrm>
            <a:off x="2471395" y="2708351"/>
            <a:ext cx="864029" cy="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8" name="直接箭头连接符 217"/>
          <p:cNvCxnSpPr/>
          <p:nvPr/>
        </p:nvCxnSpPr>
        <p:spPr>
          <a:xfrm>
            <a:off x="2417779" y="3471462"/>
            <a:ext cx="864029" cy="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1" name="直接箭头连接符 220"/>
          <p:cNvCxnSpPr/>
          <p:nvPr/>
        </p:nvCxnSpPr>
        <p:spPr>
          <a:xfrm>
            <a:off x="6358276" y="2635642"/>
            <a:ext cx="537423" cy="127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文本框 1"/>
          <p:cNvSpPr txBox="1"/>
          <p:nvPr/>
        </p:nvSpPr>
        <p:spPr>
          <a:xfrm>
            <a:off x="1933276" y="4185084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99"/>
                </a:solidFill>
              </a:rPr>
              <a:t>相似图构造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4772012" y="4191471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99"/>
                </a:solidFill>
              </a:rPr>
              <a:t>公共相似图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214" name="文本框 213"/>
          <p:cNvSpPr txBox="1"/>
          <p:nvPr/>
        </p:nvSpPr>
        <p:spPr>
          <a:xfrm>
            <a:off x="6930236" y="414908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99"/>
                </a:solidFill>
              </a:rPr>
              <a:t>聚类分析</a:t>
            </a:r>
            <a:endParaRPr lang="zh-CN" altLang="en-US" dirty="0">
              <a:solidFill>
                <a:srgbClr val="000099"/>
              </a:solidFill>
            </a:endParaRPr>
          </a:p>
        </p:txBody>
      </p:sp>
      <p:cxnSp>
        <p:nvCxnSpPr>
          <p:cNvPr id="216" name="直接箭头连接符 215"/>
          <p:cNvCxnSpPr/>
          <p:nvPr/>
        </p:nvCxnSpPr>
        <p:spPr>
          <a:xfrm flipV="1">
            <a:off x="3533775" y="4387349"/>
            <a:ext cx="1377554" cy="13201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0" name="直接箭头连接符 219"/>
          <p:cNvCxnSpPr/>
          <p:nvPr/>
        </p:nvCxnSpPr>
        <p:spPr>
          <a:xfrm>
            <a:off x="6392813" y="4388438"/>
            <a:ext cx="537423" cy="127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7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78"/>
    </mc:Choice>
    <mc:Fallback xmlns="">
      <p:transition spd="slow" advTm="4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554281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1.3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：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本文方法的主要贡献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19572" y="14847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414414"/>
              </p:ext>
            </p:extLst>
          </p:nvPr>
        </p:nvGraphicFramePr>
        <p:xfrm>
          <a:off x="-11993" y="1124744"/>
          <a:ext cx="9196450" cy="53645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Visio" r:id="rId6" imgW="10325129" imgH="6000750" progId="Visio.Drawing.15">
                  <p:embed/>
                </p:oleObj>
              </mc:Choice>
              <mc:Fallback>
                <p:oleObj name="Visio" r:id="rId6" imgW="10325129" imgH="60007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1993" y="1124744"/>
                        <a:ext cx="9196450" cy="53645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07"/>
    </mc:Choice>
    <mc:Fallback xmlns="">
      <p:transition spd="slow" advTm="4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5" name="标题 1"/>
          <p:cNvSpPr>
            <a:spLocks noGrp="1"/>
          </p:cNvSpPr>
          <p:nvPr>
            <p:ph type="title"/>
          </p:nvPr>
        </p:nvSpPr>
        <p:spPr>
          <a:xfrm>
            <a:off x="3571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b="1" spc="300" dirty="0" smtClean="0">
                <a:solidFill>
                  <a:srgbClr val="000099"/>
                </a:solidFill>
                <a:latin typeface="黑体" pitchFamily="2" charset="-122"/>
                <a:ea typeface="黑体" pitchFamily="2" charset="-122"/>
              </a:rPr>
              <a:t>主 要 内 容</a:t>
            </a:r>
          </a:p>
        </p:txBody>
      </p:sp>
      <p:sp>
        <p:nvSpPr>
          <p:cNvPr id="33795" name="矩形 37"/>
          <p:cNvSpPr>
            <a:spLocks noChangeArrowheads="1"/>
          </p:cNvSpPr>
          <p:nvPr/>
        </p:nvSpPr>
        <p:spPr bwMode="auto">
          <a:xfrm>
            <a:off x="791580" y="1592796"/>
            <a:ext cx="7596843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1.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引言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3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30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本文</a:t>
            </a:r>
            <a:r>
              <a:rPr lang="zh-CN" altLang="en-US" sz="3000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模型</a:t>
            </a:r>
            <a:endParaRPr lang="en-US" altLang="zh-CN" sz="300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3.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实验结果与分析</a:t>
            </a:r>
            <a:endParaRPr kumimoji="0" lang="en-US" altLang="zh-CN" sz="3000" b="1" i="0" u="none" strike="noStrike" kern="1200" cap="none" spc="0" normalizeH="0" baseline="0" noProof="0" dirty="0" smtClean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4.</a:t>
            </a:r>
            <a:r>
              <a:rPr kumimoji="0" lang="zh-CN" alt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总结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4130675" y="6421438"/>
            <a:ext cx="21336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E50C3C-2343-4431-8C47-EF74BE4D78BE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17974"/>
      </p:ext>
    </p:extLst>
  </p:cSld>
  <p:clrMapOvr>
    <a:masterClrMapping/>
  </p:clrMapOvr>
  <p:transition advTm="59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559210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2.1 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核</a:t>
            </a:r>
            <a:r>
              <a:rPr lang="zh-CN" altLang="en-US" sz="2800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空间中的邻接矩阵</a:t>
            </a:r>
            <a:r>
              <a:rPr lang="zh-CN" altLang="en-US" sz="2800" dirty="0" smtClean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构造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19572" y="14847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51" y="1579457"/>
            <a:ext cx="195377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2483768" y="1471289"/>
            <a:ext cx="6241985" cy="1544899"/>
            <a:chOff x="2483768" y="1471289"/>
            <a:chExt cx="6241985" cy="1544899"/>
          </a:xfrm>
        </p:grpSpPr>
        <p:graphicFrame>
          <p:nvGraphicFramePr>
            <p:cNvPr id="8" name="对象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5489169"/>
                </p:ext>
              </p:extLst>
            </p:nvPr>
          </p:nvGraphicFramePr>
          <p:xfrm>
            <a:off x="2483768" y="1471289"/>
            <a:ext cx="3744416" cy="15448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4" name="Equation" r:id="rId6" imgW="1358640" imgH="558720" progId="Equation.DSMT4">
                    <p:embed/>
                  </p:oleObj>
                </mc:Choice>
                <mc:Fallback>
                  <p:oleObj name="Equation" r:id="rId6" imgW="1358640" imgH="55872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3768" y="1471289"/>
                          <a:ext cx="3744416" cy="154489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文本框 8"/>
            <p:cNvSpPr txBox="1"/>
            <p:nvPr/>
          </p:nvSpPr>
          <p:spPr>
            <a:xfrm>
              <a:off x="8164381" y="2040192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(3)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483768" y="3476923"/>
            <a:ext cx="129614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483768" y="3476924"/>
            <a:ext cx="6250004" cy="1500248"/>
            <a:chOff x="2483768" y="3476924"/>
            <a:chExt cx="6250004" cy="1500248"/>
          </a:xfrm>
        </p:grpSpPr>
        <p:sp>
          <p:nvSpPr>
            <p:cNvPr id="14" name="文本框 13"/>
            <p:cNvSpPr txBox="1"/>
            <p:nvPr/>
          </p:nvSpPr>
          <p:spPr>
            <a:xfrm>
              <a:off x="8172400" y="4019074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(4)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1704909"/>
                </p:ext>
              </p:extLst>
            </p:nvPr>
          </p:nvGraphicFramePr>
          <p:xfrm>
            <a:off x="2483768" y="3476924"/>
            <a:ext cx="4475316" cy="1500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" name="Equation" r:id="rId8" imgW="1676400" imgH="558800" progId="Equation.DSMT4">
                    <p:embed/>
                  </p:oleObj>
                </mc:Choice>
                <mc:Fallback>
                  <p:oleObj name="Equation" r:id="rId8" imgW="1676400" imgH="5588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3768" y="3476924"/>
                          <a:ext cx="4475316" cy="1500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90"/>
    </mc:Choice>
    <mc:Fallback xmlns="">
      <p:transition spd="slow" advTm="28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7"/>
          <p:cNvSpPr>
            <a:spLocks noChangeArrowheads="1"/>
          </p:cNvSpPr>
          <p:nvPr/>
        </p:nvSpPr>
        <p:spPr bwMode="auto">
          <a:xfrm>
            <a:off x="-11993" y="250194"/>
            <a:ext cx="559210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2.1 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核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空间中的邻接矩阵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cs typeface="+mn-cs"/>
              </a:rPr>
              <a:t>构造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黑体" pitchFamily="49" charset="-122"/>
              <a:ea typeface="黑体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19572" y="148478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9551" y="1579457"/>
            <a:ext cx="1953774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2483768" y="3476923"/>
            <a:ext cx="1296144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159732" y="1660534"/>
            <a:ext cx="6466028" cy="1500248"/>
            <a:chOff x="2159732" y="1660534"/>
            <a:chExt cx="6466028" cy="1500248"/>
          </a:xfrm>
        </p:grpSpPr>
        <p:sp>
          <p:nvSpPr>
            <p:cNvPr id="16" name="文本框 15"/>
            <p:cNvSpPr txBox="1"/>
            <p:nvPr/>
          </p:nvSpPr>
          <p:spPr>
            <a:xfrm>
              <a:off x="8064388" y="2059995"/>
              <a:ext cx="561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tx1"/>
                  </a:solidFill>
                </a:rPr>
                <a:t>(4)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3488986"/>
                </p:ext>
              </p:extLst>
            </p:nvPr>
          </p:nvGraphicFramePr>
          <p:xfrm>
            <a:off x="2159732" y="1660534"/>
            <a:ext cx="4475316" cy="1500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Equation" r:id="rId6" imgW="1676400" imgH="558800" progId="Equation.DSMT4">
                    <p:embed/>
                  </p:oleObj>
                </mc:Choice>
                <mc:Fallback>
                  <p:oleObj name="Equation" r:id="rId6" imgW="1676400" imgH="558800" progId="Equation.DSMT4">
                    <p:embed/>
                    <p:pic>
                      <p:nvPicPr>
                        <p:cNvPr id="12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59732" y="1660534"/>
                          <a:ext cx="4475316" cy="150024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979712" y="3424633"/>
                <a:ext cx="3993016" cy="637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𝒅𝒊𝒂𝒈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𝑋𝑆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424633"/>
                <a:ext cx="3993016" cy="637739"/>
              </a:xfrm>
              <a:prstGeom prst="rect">
                <a:avLst/>
              </a:prstGeom>
              <a:blipFill>
                <a:blip r:embed="rId8"/>
                <a:stretch>
                  <a:fillRect b="-8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535072" y="4665607"/>
                <a:ext cx="5724636" cy="635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  <m:lim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𝒅𝒊𝒂𝒈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𝑇𝑟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𝐾𝑆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𝐾𝑆</m:t>
                              </m:r>
                            </m:e>
                          </m:d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072" y="4665607"/>
                <a:ext cx="5724636" cy="635880"/>
              </a:xfrm>
              <a:prstGeom prst="rect">
                <a:avLst/>
              </a:prstGeom>
              <a:blipFill>
                <a:blip r:embed="rId9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8072375" y="3424633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(t1)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73658" y="4729406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(t2)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59813" y="63738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44"/>
    </mc:Choice>
    <mc:Fallback xmlns="">
      <p:transition spd="slow" advTm="33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31541</TotalTime>
  <Words>1406</Words>
  <Application>Microsoft Office PowerPoint</Application>
  <PresentationFormat>全屏显示(4:3)</PresentationFormat>
  <Paragraphs>526</Paragraphs>
  <Slides>24</Slides>
  <Notes>24</Notes>
  <HiddenSlides>0</HiddenSlides>
  <MMClips>24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等线</vt:lpstr>
      <vt:lpstr>黑体</vt:lpstr>
      <vt:lpstr>华文彩云</vt:lpstr>
      <vt:lpstr>华文中宋</vt:lpstr>
      <vt:lpstr>楷体_GB2312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Visio</vt:lpstr>
      <vt:lpstr>Equation</vt:lpstr>
      <vt:lpstr>基于邻域多核学习的后融合多视图聚类算法</vt:lpstr>
      <vt:lpstr>主 要 内 容</vt:lpstr>
      <vt:lpstr>PowerPoint 演示文稿</vt:lpstr>
      <vt:lpstr>PowerPoint 演示文稿</vt:lpstr>
      <vt:lpstr>PowerPoint 演示文稿</vt:lpstr>
      <vt:lpstr>PowerPoint 演示文稿</vt:lpstr>
      <vt:lpstr>主 要 内 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 要 内 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 要 内 容</vt:lpstr>
      <vt:lpstr>PowerPoint 演示文稿</vt:lpstr>
      <vt:lpstr>感谢各位老师和同学！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夏 雪</cp:lastModifiedBy>
  <cp:revision>2766</cp:revision>
  <dcterms:created xsi:type="dcterms:W3CDTF">2012-05-31T08:44:57Z</dcterms:created>
  <dcterms:modified xsi:type="dcterms:W3CDTF">2020-08-04T15:59:58Z</dcterms:modified>
</cp:coreProperties>
</file>